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326" r:id="rId3"/>
    <p:sldId id="258" r:id="rId4"/>
    <p:sldId id="325" r:id="rId5"/>
    <p:sldId id="293" r:id="rId6"/>
    <p:sldId id="265" r:id="rId7"/>
    <p:sldId id="267" r:id="rId8"/>
    <p:sldId id="271" r:id="rId9"/>
    <p:sldId id="268" r:id="rId10"/>
    <p:sldId id="285" r:id="rId11"/>
    <p:sldId id="273" r:id="rId12"/>
    <p:sldId id="274" r:id="rId13"/>
    <p:sldId id="287" r:id="rId14"/>
    <p:sldId id="275" r:id="rId15"/>
    <p:sldId id="277" r:id="rId16"/>
    <p:sldId id="276" r:id="rId17"/>
    <p:sldId id="279" r:id="rId18"/>
    <p:sldId id="280" r:id="rId19"/>
    <p:sldId id="281" r:id="rId20"/>
    <p:sldId id="282" r:id="rId21"/>
    <p:sldId id="283" r:id="rId22"/>
    <p:sldId id="324" r:id="rId23"/>
    <p:sldId id="291" r:id="rId24"/>
    <p:sldId id="296" r:id="rId25"/>
    <p:sldId id="292" r:id="rId26"/>
    <p:sldId id="323" r:id="rId27"/>
    <p:sldId id="289" r:id="rId28"/>
    <p:sldId id="307" r:id="rId29"/>
    <p:sldId id="297" r:id="rId30"/>
    <p:sldId id="301" r:id="rId31"/>
    <p:sldId id="302" r:id="rId32"/>
    <p:sldId id="303" r:id="rId33"/>
    <p:sldId id="304" r:id="rId34"/>
    <p:sldId id="305" r:id="rId35"/>
    <p:sldId id="322" r:id="rId36"/>
    <p:sldId id="309" r:id="rId37"/>
    <p:sldId id="310" r:id="rId38"/>
    <p:sldId id="321" r:id="rId39"/>
    <p:sldId id="317" r:id="rId40"/>
    <p:sldId id="312" r:id="rId41"/>
    <p:sldId id="316" r:id="rId42"/>
    <p:sldId id="315" r:id="rId43"/>
    <p:sldId id="314" r:id="rId44"/>
    <p:sldId id="318" r:id="rId45"/>
    <p:sldId id="319" r:id="rId46"/>
    <p:sldId id="327" r:id="rId47"/>
    <p:sldId id="264" r:id="rId48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4A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3232E1-677A-3649-9BC4-720DB1591286}" v="4509" dt="2025-04-12T16:25:50.781"/>
    <p1510:client id="{FD040D4B-1077-3A47-B6AF-C4482782F21E}" v="3915" dt="2025-04-12T16:34:55.802"/>
  </p1510:revLst>
</p1510:revInfo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Stile scuro 1 - Color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505E3EF-67EA-436B-97B2-0124C06EBD24}" styleName="Stile medio 4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7"/>
    <p:restoredTop sz="94718"/>
  </p:normalViewPr>
  <p:slideViewPr>
    <p:cSldViewPr snapToGrid="0">
      <p:cViewPr varScale="1">
        <p:scale>
          <a:sx n="116" d="100"/>
          <a:sy n="116" d="100"/>
        </p:scale>
        <p:origin x="2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D15858-B70C-3E4E-A876-842D5E0B217E}" type="datetimeFigureOut">
              <a:rPr lang="it-IT" smtClean="0"/>
              <a:t>13/04/25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4CD46-FF77-5940-B7F6-30183B21002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0703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4CD46-FF77-5940-B7F6-30183B21002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1356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CAF3A-4A05-7B09-EF10-F18DAC121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599408-18D8-0D24-CFCD-6DF54AD663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1A2808-715D-8CAC-C733-1D61A8B11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754E74-1BAA-BED5-003D-3A4861CA6D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4CD46-FF77-5940-B7F6-30183B21002F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9489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4CD46-FF77-5940-B7F6-30183B21002F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3909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4CD46-FF77-5940-B7F6-30183B21002F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7150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4CD46-FF77-5940-B7F6-30183B21002F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8582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4CD46-FF77-5940-B7F6-30183B21002F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702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4CD46-FF77-5940-B7F6-30183B21002F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5084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4CD46-FF77-5940-B7F6-30183B21002F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858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B3635-0AC0-481A-59D5-F754B4004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6C87D3-897A-1CF8-0BE0-CEB64F8A44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04C9C6-0BCF-54BE-A79E-21C08F16A9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4459F-4B6B-1657-F42C-80FCCF014A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4CD46-FF77-5940-B7F6-30183B21002F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3400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4CD46-FF77-5940-B7F6-30183B21002F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8466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4CD46-FF77-5940-B7F6-30183B21002F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3804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83E14-9D8E-5A94-2B66-2354EE7D57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F40FE4-3976-02F0-F946-9DB8A4E5CD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99734-1597-AF76-594E-A4ADDC137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955E-1A04-8341-A42B-1A239898E41C}" type="datetimeFigureOut">
              <a:rPr lang="it-IT" smtClean="0"/>
              <a:t>13/04/25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EF555-97A5-0C8B-8C50-FB6B27051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8EC16-FE84-2805-C8A6-8CA8C72BE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8B52D-3A3C-EF41-860A-7D093D31EF4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9155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7C4BF-B209-271E-6AB7-AE137C606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8CCB71-6B2A-08B4-99B3-4F2472C69A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AED515-00BF-8BD3-D1BE-F6631A965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955E-1A04-8341-A42B-1A239898E41C}" type="datetimeFigureOut">
              <a:rPr lang="it-IT" smtClean="0"/>
              <a:t>13/04/25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817D5-C622-7D86-7F2E-B3044C4CF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E1325-96D3-5EAD-8E49-C070731D2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8B52D-3A3C-EF41-860A-7D093D31EF4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3670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F27A34-30D1-E800-9C99-152EB00A45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B4315A-8888-A747-764B-F81E357BC7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827E1-8087-156D-604C-1A8163259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955E-1A04-8341-A42B-1A239898E41C}" type="datetimeFigureOut">
              <a:rPr lang="it-IT" smtClean="0"/>
              <a:t>13/04/25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5DBA44-C47D-7208-5916-89C7FF51B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B05DE-7D19-EEBE-5F86-4C5A4B878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8B52D-3A3C-EF41-860A-7D093D31EF4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3485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9F92C-9F15-D914-3A1F-86C748104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33D78-0066-3E35-639A-05B2C83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145C1-9A37-C09F-5AF3-BBADC8AAE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955E-1A04-8341-A42B-1A239898E41C}" type="datetimeFigureOut">
              <a:rPr lang="it-IT" smtClean="0"/>
              <a:t>13/04/25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C93F6-2AFA-4A7B-B524-3E0C7AC02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F1483-BB30-1AA0-7B24-A3C3C552C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8B52D-3A3C-EF41-860A-7D093D31EF4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9469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7FAF0-325B-91FF-4871-5562A4DAA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82958-D749-9C2D-F789-BC670A4201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FEDA4-0F63-F285-7696-EED61ECF7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955E-1A04-8341-A42B-1A239898E41C}" type="datetimeFigureOut">
              <a:rPr lang="it-IT" smtClean="0"/>
              <a:t>13/04/25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C219A-E105-8F03-9F12-8EDBB5064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CD8D2D-C8A8-2D8B-03AA-020ECCD5B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8B52D-3A3C-EF41-860A-7D093D31EF4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2225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9BEE2-5FEB-10FC-D6B8-9E3BE7E0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0A46E-C9DF-DCE9-BAB2-46D2180C4A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7CF46A-647B-77D1-E98A-EE110CB1B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7BD259-A140-16EB-B8CE-5DED4415A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955E-1A04-8341-A42B-1A239898E41C}" type="datetimeFigureOut">
              <a:rPr lang="it-IT" smtClean="0"/>
              <a:t>13/04/25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AB48F4-2ED7-E91C-250E-95D463C74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5D52F2-12A0-D373-A896-B83BA49F0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8B52D-3A3C-EF41-860A-7D093D31EF4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6907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1E9F5-BB89-0A74-3911-3CB61455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E6744-AA7C-049E-F72C-4B8A15C81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B93A3-5D76-671F-CD84-F21CAD3B4A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B280BE-FC17-8223-A98A-4C6185A268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1DAE0B-46EC-BEFD-9C19-ED8942B9EF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E36182-4BBA-845A-E83D-CC115A66B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955E-1A04-8341-A42B-1A239898E41C}" type="datetimeFigureOut">
              <a:rPr lang="it-IT" smtClean="0"/>
              <a:t>13/04/25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4E4037-D31D-E70B-FFB9-159471485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314211-8D73-34BC-B485-D4D737074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8B52D-3A3C-EF41-860A-7D093D31EF4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0009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B076C-1BA1-BE5D-4ABA-86D71C6D7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2F8E01-64AC-8744-9F84-28C313F0A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955E-1A04-8341-A42B-1A239898E41C}" type="datetimeFigureOut">
              <a:rPr lang="it-IT" smtClean="0"/>
              <a:t>13/04/25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D1E994-34F5-7EAB-EE11-BBE0B613B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10D927-91D6-B18C-8CB6-FC4C9253D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8B52D-3A3C-EF41-860A-7D093D31EF4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1815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3DA4AB-9C06-38CB-CFAC-114B73340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955E-1A04-8341-A42B-1A239898E41C}" type="datetimeFigureOut">
              <a:rPr lang="it-IT" smtClean="0"/>
              <a:t>13/04/25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1A9F84-1CD2-6805-E8BF-C0F586CA5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CBA35-3F4A-EDC3-15B4-376B42F1D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8B52D-3A3C-EF41-860A-7D093D31EF4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0142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2D933-36CE-4F03-0DDE-858050BF5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66DCA-B5E1-BAA5-62E2-CA6B5531D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CEEA50-8141-4119-3035-451D7B63C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0126DC-AC12-B04E-ECCA-698C7B860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955E-1A04-8341-A42B-1A239898E41C}" type="datetimeFigureOut">
              <a:rPr lang="it-IT" smtClean="0"/>
              <a:t>13/04/25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25CC6-1780-A610-5409-128208776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53956B-785E-6DB4-1259-2545653FF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8B52D-3A3C-EF41-860A-7D093D31EF4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8631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E4F29-77A4-A962-1442-E668E3FE4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0A5DAC-4582-8EBB-C076-37A89500FC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1CF518-1677-5058-CA73-1356A142A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32BEF7-17DF-1582-1B6D-8DF4CD3B9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955E-1A04-8341-A42B-1A239898E41C}" type="datetimeFigureOut">
              <a:rPr lang="it-IT" smtClean="0"/>
              <a:t>13/04/25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5214B1-812F-57B0-65CF-BB71F9B18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E8A21C-3CEE-8C96-24D7-019D7782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8B52D-3A3C-EF41-860A-7D093D31EF4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1091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D62A94-8187-787C-C561-370CF18B0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4C63E-2FD9-F744-D58E-AE0D857F2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A6871-8D94-F58A-DF9D-1436B32765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76955E-1A04-8341-A42B-1A239898E41C}" type="datetimeFigureOut">
              <a:rPr lang="it-IT" smtClean="0"/>
              <a:t>13/04/25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595C8-8CFA-D4B9-D1F9-ECC3795B14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55E41-2403-EC40-6329-8672C1EF6E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C8B52D-3A3C-EF41-860A-7D093D31EF4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7985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7.png"/><Relationship Id="rId7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5.png"/><Relationship Id="rId9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3" Type="http://schemas.openxmlformats.org/officeDocument/2006/relationships/image" Target="../media/image7.png"/><Relationship Id="rId21" Type="http://schemas.openxmlformats.org/officeDocument/2006/relationships/image" Target="../media/image94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" Type="http://schemas.openxmlformats.org/officeDocument/2006/relationships/image" Target="../media/image1.png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23" Type="http://schemas.openxmlformats.org/officeDocument/2006/relationships/image" Target="../media/image96.png"/><Relationship Id="rId10" Type="http://schemas.openxmlformats.org/officeDocument/2006/relationships/image" Target="../media/image83.png"/><Relationship Id="rId19" Type="http://schemas.openxmlformats.org/officeDocument/2006/relationships/image" Target="../media/image92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Relationship Id="rId22" Type="http://schemas.openxmlformats.org/officeDocument/2006/relationships/image" Target="../media/image9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1.png"/><Relationship Id="rId21" Type="http://schemas.openxmlformats.org/officeDocument/2006/relationships/image" Target="../media/image114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09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24" Type="http://schemas.openxmlformats.org/officeDocument/2006/relationships/image" Target="../media/image117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23" Type="http://schemas.openxmlformats.org/officeDocument/2006/relationships/image" Target="../media/image116.png"/><Relationship Id="rId10" Type="http://schemas.openxmlformats.org/officeDocument/2006/relationships/image" Target="../media/image103.png"/><Relationship Id="rId19" Type="http://schemas.openxmlformats.org/officeDocument/2006/relationships/image" Target="../media/image112.png"/><Relationship Id="rId4" Type="http://schemas.openxmlformats.org/officeDocument/2006/relationships/image" Target="../media/image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Relationship Id="rId22" Type="http://schemas.openxmlformats.org/officeDocument/2006/relationships/image" Target="../media/image11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shap.readthedocs.io/en/latest/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seaborn.pydata.org/index.html" TargetMode="External"/><Relationship Id="rId12" Type="http://schemas.openxmlformats.org/officeDocument/2006/relationships/image" Target="../media/image1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ikit-learn.org/stable/" TargetMode="External"/><Relationship Id="rId11" Type="http://schemas.openxmlformats.org/officeDocument/2006/relationships/image" Target="../media/image8.png"/><Relationship Id="rId5" Type="http://schemas.openxmlformats.org/officeDocument/2006/relationships/hyperlink" Target="https://learn.microsoft.com/it-it/windows/win32/debug/pe-format" TargetMode="External"/><Relationship Id="rId10" Type="http://schemas.openxmlformats.org/officeDocument/2006/relationships/hyperlink" Target="https://numpy.org/doc/stable/" TargetMode="External"/><Relationship Id="rId4" Type="http://schemas.openxmlformats.org/officeDocument/2006/relationships/hyperlink" Target="https://www.kaggle.com/datasets/amdj3dax/ransomware-detection-data-set/data" TargetMode="External"/><Relationship Id="rId9" Type="http://schemas.openxmlformats.org/officeDocument/2006/relationships/hyperlink" Target="https://pandas.pydata.org/docs/index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AFE5290C-971B-5037-611F-CA40FC964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678" y="3893457"/>
            <a:ext cx="2240643" cy="2240643"/>
          </a:xfrm>
          <a:prstGeom prst="rect">
            <a:avLst/>
          </a:prstGeom>
        </p:spPr>
      </p:pic>
      <p:pic>
        <p:nvPicPr>
          <p:cNvPr id="7" name="Picture 6" descr="A group of people with blue outline&#10;&#10;AI-generated content may be incorrect.">
            <a:extLst>
              <a:ext uri="{FF2B5EF4-FFF2-40B4-BE49-F238E27FC236}">
                <a16:creationId xmlns:a16="http://schemas.microsoft.com/office/drawing/2014/main" id="{11EA3664-C787-8B81-3258-A2A35DD83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315" y="6224592"/>
            <a:ext cx="569686" cy="5696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0CC859-DBDD-55FE-A87A-13F5A6B6F0A1}"/>
              </a:ext>
            </a:extLst>
          </p:cNvPr>
          <p:cNvSpPr txBox="1"/>
          <p:nvPr/>
        </p:nvSpPr>
        <p:spPr>
          <a:xfrm>
            <a:off x="889001" y="6130027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Matteo Giannini</a:t>
            </a:r>
          </a:p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Giacomo Lombardi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1A195E-0929-1FAD-0403-03F596BB5538}"/>
              </a:ext>
            </a:extLst>
          </p:cNvPr>
          <p:cNvSpPr txBox="1"/>
          <p:nvPr/>
        </p:nvSpPr>
        <p:spPr>
          <a:xfrm>
            <a:off x="1447932" y="2624591"/>
            <a:ext cx="9296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Artificial</a:t>
            </a:r>
            <a:r>
              <a:rPr lang="it-IT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Intelligence for Cybersecurity Project</a:t>
            </a:r>
          </a:p>
          <a:p>
            <a:pPr algn="ctr"/>
            <a:r>
              <a:rPr lang="it-IT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AY 2024/2025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E5FB5C-9E9B-243E-A136-65426ED6E151}"/>
              </a:ext>
            </a:extLst>
          </p:cNvPr>
          <p:cNvSpPr txBox="1"/>
          <p:nvPr/>
        </p:nvSpPr>
        <p:spPr>
          <a:xfrm>
            <a:off x="1203061" y="970497"/>
            <a:ext cx="97858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Identification</a:t>
            </a:r>
            <a:r>
              <a:rPr lang="it-IT" sz="48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malwares from Windows PE files</a:t>
            </a:r>
            <a:endParaRPr lang="it-IT" sz="48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117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9A944-C995-B7D7-B0FD-B8F0BF786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2539841B-BA42-7F2D-9B84-BDDAC018B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253" y="2347491"/>
            <a:ext cx="9903622" cy="244607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C8AB0D9-274A-BADA-58FC-E38C6FF58A6B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Picture 9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A205D6A7-588C-EDA9-18C3-05041828A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B2D67A-ACCE-F666-B6A8-107B6E0B7A48}"/>
              </a:ext>
            </a:extLst>
          </p:cNvPr>
          <p:cNvSpPr txBox="1"/>
          <p:nvPr/>
        </p:nvSpPr>
        <p:spPr>
          <a:xfrm>
            <a:off x="188084" y="1469243"/>
            <a:ext cx="1368708" cy="376597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Exploration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8F5E79-148C-8050-DF31-6D0F93892F62}"/>
              </a:ext>
            </a:extLst>
          </p:cNvPr>
          <p:cNvSpPr txBox="1"/>
          <p:nvPr/>
        </p:nvSpPr>
        <p:spPr>
          <a:xfrm>
            <a:off x="1368642" y="513669"/>
            <a:ext cx="1082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Dataset Features</a:t>
            </a:r>
          </a:p>
          <a:p>
            <a:pPr algn="ctr"/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Distribution of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Numerical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</a:t>
            </a:r>
          </a:p>
        </p:txBody>
      </p:sp>
      <p:pic>
        <p:nvPicPr>
          <p:cNvPr id="13" name="Picture 12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24102319-44E6-DDD7-1430-940F2ECD0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C14ADB71-DF12-2C36-CACE-914D66AA5B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1616" y="1525164"/>
            <a:ext cx="3454400" cy="355600"/>
          </a:xfrm>
          <a:prstGeom prst="rect">
            <a:avLst/>
          </a:prstGeom>
        </p:spPr>
      </p:pic>
      <p:sp>
        <p:nvSpPr>
          <p:cNvPr id="4" name="Rectangle 17">
            <a:extLst>
              <a:ext uri="{FF2B5EF4-FFF2-40B4-BE49-F238E27FC236}">
                <a16:creationId xmlns:a16="http://schemas.microsoft.com/office/drawing/2014/main" id="{626C10E3-A90E-D0BA-6E59-EED76BE3860F}"/>
              </a:ext>
            </a:extLst>
          </p:cNvPr>
          <p:cNvSpPr/>
          <p:nvPr/>
        </p:nvSpPr>
        <p:spPr>
          <a:xfrm flipV="1">
            <a:off x="1957252" y="2910289"/>
            <a:ext cx="5589175" cy="526347"/>
          </a:xfrm>
          <a:prstGeom prst="rect">
            <a:avLst/>
          </a:prstGeom>
          <a:noFill/>
          <a:ln w="66675">
            <a:solidFill>
              <a:srgbClr val="0F4A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AA3BCA67-420B-A73E-BBDE-E11CE79E5B15}"/>
              </a:ext>
            </a:extLst>
          </p:cNvPr>
          <p:cNvSpPr txBox="1"/>
          <p:nvPr/>
        </p:nvSpPr>
        <p:spPr>
          <a:xfrm>
            <a:off x="2916447" y="5089298"/>
            <a:ext cx="2691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Different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ranges</a:t>
            </a:r>
          </a:p>
        </p:txBody>
      </p:sp>
      <p:pic>
        <p:nvPicPr>
          <p:cNvPr id="6" name="Picture 32" descr="A blue triangle with a exclamation mark&#10;&#10;AI-generated content may be incorrect.">
            <a:extLst>
              <a:ext uri="{FF2B5EF4-FFF2-40B4-BE49-F238E27FC236}">
                <a16:creationId xmlns:a16="http://schemas.microsoft.com/office/drawing/2014/main" id="{8462AB4F-919F-5445-31A6-A66E43918B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7252" y="4793566"/>
            <a:ext cx="960796" cy="960796"/>
          </a:xfrm>
          <a:prstGeom prst="rect">
            <a:avLst/>
          </a:prstGeom>
        </p:spPr>
      </p:pic>
      <p:cxnSp>
        <p:nvCxnSpPr>
          <p:cNvPr id="7" name="Straight Arrow Connector 37">
            <a:extLst>
              <a:ext uri="{FF2B5EF4-FFF2-40B4-BE49-F238E27FC236}">
                <a16:creationId xmlns:a16="http://schemas.microsoft.com/office/drawing/2014/main" id="{AA5FFC55-3AC4-5472-2358-16CD9427FB86}"/>
              </a:ext>
            </a:extLst>
          </p:cNvPr>
          <p:cNvCxnSpPr/>
          <p:nvPr/>
        </p:nvCxnSpPr>
        <p:spPr>
          <a:xfrm>
            <a:off x="4203223" y="3541298"/>
            <a:ext cx="0" cy="1548000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35">
            <a:extLst>
              <a:ext uri="{FF2B5EF4-FFF2-40B4-BE49-F238E27FC236}">
                <a16:creationId xmlns:a16="http://schemas.microsoft.com/office/drawing/2014/main" id="{D17F32E0-164D-0B2B-02BD-AB22FFA51C85}"/>
              </a:ext>
            </a:extLst>
          </p:cNvPr>
          <p:cNvSpPr txBox="1"/>
          <p:nvPr/>
        </p:nvSpPr>
        <p:spPr>
          <a:xfrm>
            <a:off x="6219592" y="4904632"/>
            <a:ext cx="26917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Normalization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necessary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for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Logistic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Regression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classifier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</p:txBody>
      </p:sp>
      <p:cxnSp>
        <p:nvCxnSpPr>
          <p:cNvPr id="15" name="Straight Arrow Connector 37">
            <a:extLst>
              <a:ext uri="{FF2B5EF4-FFF2-40B4-BE49-F238E27FC236}">
                <a16:creationId xmlns:a16="http://schemas.microsoft.com/office/drawing/2014/main" id="{C0447226-C721-B28A-AA2B-0656C7BF8654}"/>
              </a:ext>
            </a:extLst>
          </p:cNvPr>
          <p:cNvCxnSpPr>
            <a:cxnSpLocks/>
          </p:cNvCxnSpPr>
          <p:nvPr/>
        </p:nvCxnSpPr>
        <p:spPr>
          <a:xfrm>
            <a:off x="5287107" y="5246939"/>
            <a:ext cx="932485" cy="0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654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F5CB0-234D-2E95-3048-8BEFBED15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ADAA447F-4D17-1907-06C4-49BD84E922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3564"/>
          <a:stretch/>
        </p:blipFill>
        <p:spPr>
          <a:xfrm>
            <a:off x="1957253" y="1376644"/>
            <a:ext cx="5589175" cy="244607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50566D0-A730-0C96-DFB5-DDEE39B78C9A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Picture 9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C24E20D4-BEB5-608E-A59A-7B92E88C5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112F6C-ACAB-2AC5-BAEC-C3B7A5C56011}"/>
              </a:ext>
            </a:extLst>
          </p:cNvPr>
          <p:cNvSpPr txBox="1"/>
          <p:nvPr/>
        </p:nvSpPr>
        <p:spPr>
          <a:xfrm>
            <a:off x="188084" y="1469243"/>
            <a:ext cx="1368708" cy="376597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Exploration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B8799D-D65B-E381-1F1F-8056FDB93F95}"/>
              </a:ext>
            </a:extLst>
          </p:cNvPr>
          <p:cNvSpPr txBox="1"/>
          <p:nvPr/>
        </p:nvSpPr>
        <p:spPr>
          <a:xfrm>
            <a:off x="1368642" y="510736"/>
            <a:ext cx="1082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Dataset Features</a:t>
            </a:r>
          </a:p>
          <a:p>
            <a:pPr algn="ctr"/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Importance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zeroes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numerical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</a:t>
            </a:r>
          </a:p>
        </p:txBody>
      </p:sp>
      <p:pic>
        <p:nvPicPr>
          <p:cNvPr id="13" name="Picture 12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22B5B2D8-87FD-BD45-8848-63F9B2377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1B9511C-3B55-29F9-A6E5-B715618F51D7}"/>
              </a:ext>
            </a:extLst>
          </p:cNvPr>
          <p:cNvGrpSpPr/>
          <p:nvPr/>
        </p:nvGrpSpPr>
        <p:grpSpPr>
          <a:xfrm>
            <a:off x="2076520" y="4079827"/>
            <a:ext cx="5864452" cy="2614991"/>
            <a:chOff x="733118" y="1333038"/>
            <a:chExt cx="8751133" cy="3902178"/>
          </a:xfrm>
        </p:grpSpPr>
        <p:pic>
          <p:nvPicPr>
            <p:cNvPr id="14" name="Picture 13" descr="A white background with black and white numbers&#10;&#10;AI-generated content may be incorrect.">
              <a:extLst>
                <a:ext uri="{FF2B5EF4-FFF2-40B4-BE49-F238E27FC236}">
                  <a16:creationId xmlns:a16="http://schemas.microsoft.com/office/drawing/2014/main" id="{A0F2F031-7423-88E1-E539-AF18CABA2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3118" y="1333038"/>
              <a:ext cx="4330700" cy="3886200"/>
            </a:xfrm>
            <a:prstGeom prst="rect">
              <a:avLst/>
            </a:prstGeom>
          </p:spPr>
        </p:pic>
        <p:pic>
          <p:nvPicPr>
            <p:cNvPr id="15" name="Picture 14" descr="A white background with black numbers and symbols&#10;&#10;AI-generated content may be incorrect.">
              <a:extLst>
                <a:ext uri="{FF2B5EF4-FFF2-40B4-BE49-F238E27FC236}">
                  <a16:creationId xmlns:a16="http://schemas.microsoft.com/office/drawing/2014/main" id="{700EC4E7-1E40-DBC6-76FC-2EFB69D6A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63818" y="1347216"/>
              <a:ext cx="4420433" cy="3888000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E0D57EF-F1B9-18CA-C629-D62028505065}"/>
              </a:ext>
            </a:extLst>
          </p:cNvPr>
          <p:cNvSpPr/>
          <p:nvPr/>
        </p:nvSpPr>
        <p:spPr>
          <a:xfrm>
            <a:off x="1957253" y="3993330"/>
            <a:ext cx="5864452" cy="2721179"/>
          </a:xfrm>
          <a:prstGeom prst="rect">
            <a:avLst/>
          </a:prstGeom>
          <a:noFill/>
          <a:ln w="66675">
            <a:solidFill>
              <a:srgbClr val="0F4A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30D896-A039-5500-F20E-B27C449A815B}"/>
              </a:ext>
            </a:extLst>
          </p:cNvPr>
          <p:cNvSpPr/>
          <p:nvPr/>
        </p:nvSpPr>
        <p:spPr>
          <a:xfrm>
            <a:off x="1957253" y="2462130"/>
            <a:ext cx="5589175" cy="785568"/>
          </a:xfrm>
          <a:prstGeom prst="rect">
            <a:avLst/>
          </a:prstGeom>
          <a:noFill/>
          <a:ln w="66675">
            <a:solidFill>
              <a:srgbClr val="0F4A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74DACC-4DEA-17C7-0EC5-AB69F407E898}"/>
              </a:ext>
            </a:extLst>
          </p:cNvPr>
          <p:cNvSpPr txBox="1"/>
          <p:nvPr/>
        </p:nvSpPr>
        <p:spPr>
          <a:xfrm>
            <a:off x="9243217" y="2687165"/>
            <a:ext cx="2691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Lots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0s</a:t>
            </a:r>
          </a:p>
        </p:txBody>
      </p:sp>
      <p:pic>
        <p:nvPicPr>
          <p:cNvPr id="33" name="Picture 32" descr="A blue triangle with a exclamation mark&#10;&#10;AI-generated content may be incorrect.">
            <a:extLst>
              <a:ext uri="{FF2B5EF4-FFF2-40B4-BE49-F238E27FC236}">
                <a16:creationId xmlns:a16="http://schemas.microsoft.com/office/drawing/2014/main" id="{556D13BF-F147-DDA1-FD80-A8A00BC57C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4022" y="2391433"/>
            <a:ext cx="960796" cy="960796"/>
          </a:xfrm>
          <a:prstGeom prst="rect">
            <a:avLst/>
          </a:prstGeom>
        </p:spPr>
      </p:pic>
      <p:pic>
        <p:nvPicPr>
          <p:cNvPr id="35" name="Picture 34" descr="A blue thumb up symbol&#10;&#10;AI-generated content may be incorrect.">
            <a:extLst>
              <a:ext uri="{FF2B5EF4-FFF2-40B4-BE49-F238E27FC236}">
                <a16:creationId xmlns:a16="http://schemas.microsoft.com/office/drawing/2014/main" id="{41F62704-442C-2670-5487-B6771F01D1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4022" y="4755618"/>
            <a:ext cx="959195" cy="95919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D419430-9A8F-07F1-3091-26BCA043AAE6}"/>
              </a:ext>
            </a:extLst>
          </p:cNvPr>
          <p:cNvSpPr txBox="1"/>
          <p:nvPr/>
        </p:nvSpPr>
        <p:spPr>
          <a:xfrm>
            <a:off x="9243217" y="5030753"/>
            <a:ext cx="269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Significant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for the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classification</a:t>
            </a:r>
            <a:endParaRPr lang="it-IT" sz="1400">
              <a:solidFill>
                <a:srgbClr val="0F4A7C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E0A4008-B791-D17E-7338-70BCFBE01F02}"/>
              </a:ext>
            </a:extLst>
          </p:cNvPr>
          <p:cNvCxnSpPr/>
          <p:nvPr/>
        </p:nvCxnSpPr>
        <p:spPr>
          <a:xfrm>
            <a:off x="10589092" y="3305452"/>
            <a:ext cx="0" cy="1548000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348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D5562-3BDE-6128-0B75-F99A82977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A8FF24-8A55-C6D2-CB7C-F2C852FF0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671" y="1849974"/>
            <a:ext cx="5459681" cy="3158051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9000BF8-9FE8-87F8-667B-6A1E73A2A60E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Picture 13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E16F9B9D-4620-162F-1050-067E6E269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2DB18E2-7545-F65F-7F9D-E9F1168F3BAC}"/>
              </a:ext>
            </a:extLst>
          </p:cNvPr>
          <p:cNvSpPr txBox="1"/>
          <p:nvPr/>
        </p:nvSpPr>
        <p:spPr>
          <a:xfrm>
            <a:off x="188084" y="1469243"/>
            <a:ext cx="1368708" cy="376597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Exploration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DFEAC9-589B-E7F4-154E-CB9A7005D9CE}"/>
              </a:ext>
            </a:extLst>
          </p:cNvPr>
          <p:cNvSpPr txBox="1"/>
          <p:nvPr/>
        </p:nvSpPr>
        <p:spPr>
          <a:xfrm>
            <a:off x="1368642" y="513669"/>
            <a:ext cx="10823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Plot</a:t>
            </a:r>
          </a:p>
          <a:p>
            <a:pPr algn="ctr"/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Distribution of target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7" name="Picture 16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D9DC2A2E-5EBB-E62C-A3D8-E229169DD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pic>
        <p:nvPicPr>
          <p:cNvPr id="18" name="Picture 17" descr="A blue thumb up symbol&#10;&#10;AI-generated content may be incorrect.">
            <a:extLst>
              <a:ext uri="{FF2B5EF4-FFF2-40B4-BE49-F238E27FC236}">
                <a16:creationId xmlns:a16="http://schemas.microsoft.com/office/drawing/2014/main" id="{FD24C895-3E4C-D831-9018-042311B2F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6231" y="1846726"/>
            <a:ext cx="959195" cy="95919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1EBD818-4E8C-51A9-9938-0216B445FF1F}"/>
              </a:ext>
            </a:extLst>
          </p:cNvPr>
          <p:cNvSpPr txBox="1"/>
          <p:nvPr/>
        </p:nvSpPr>
        <p:spPr>
          <a:xfrm>
            <a:off x="9021338" y="2287293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Balanced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Dataset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AA9B36-2BCA-1685-310B-7DDE273782DB}"/>
              </a:ext>
            </a:extLst>
          </p:cNvPr>
          <p:cNvCxnSpPr>
            <a:cxnSpLocks/>
          </p:cNvCxnSpPr>
          <p:nvPr/>
        </p:nvCxnSpPr>
        <p:spPr>
          <a:xfrm>
            <a:off x="9407062" y="2997583"/>
            <a:ext cx="0" cy="862834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C054A3-F658-A0B1-85B0-EBA56B6DCFF1}"/>
              </a:ext>
            </a:extLst>
          </p:cNvPr>
          <p:cNvSpPr txBox="1"/>
          <p:nvPr/>
        </p:nvSpPr>
        <p:spPr>
          <a:xfrm>
            <a:off x="7636230" y="4052080"/>
            <a:ext cx="3544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Unusual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for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type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dataset</a:t>
            </a:r>
          </a:p>
        </p:txBody>
      </p:sp>
    </p:spTree>
    <p:extLst>
      <p:ext uri="{BB962C8B-B14F-4D97-AF65-F5344CB8AC3E}">
        <p14:creationId xmlns:p14="http://schemas.microsoft.com/office/powerpoint/2010/main" val="6304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590CA-6A4A-D318-E3DE-71CB543D6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4E7CD-C0A2-A199-16D1-A64252432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792" y="1148083"/>
            <a:ext cx="3523603" cy="19597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0C4DC4-5E7A-C190-F5F9-EB0356076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656" y="2737995"/>
            <a:ext cx="3655719" cy="20859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117F35-DB01-4B82-1642-63DFF7799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423" y="4821711"/>
            <a:ext cx="3523603" cy="203403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2A4E4379-5E37-D4E7-3819-18997F92106A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Picture 15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34CB59F3-1396-E086-1189-C76DF10A34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4E38077-EFA0-3F77-0CE2-74D52B9E1A2C}"/>
              </a:ext>
            </a:extLst>
          </p:cNvPr>
          <p:cNvSpPr txBox="1"/>
          <p:nvPr/>
        </p:nvSpPr>
        <p:spPr>
          <a:xfrm>
            <a:off x="188084" y="1469243"/>
            <a:ext cx="1368708" cy="376597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Exploration</a:t>
            </a:r>
          </a:p>
        </p:txBody>
      </p:sp>
      <p:pic>
        <p:nvPicPr>
          <p:cNvPr id="19" name="Picture 18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3A9B0224-3313-C001-808F-25A5CFED26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22F53E-256C-2981-5BCD-261D4BC2772D}"/>
              </a:ext>
            </a:extLst>
          </p:cNvPr>
          <p:cNvSpPr txBox="1"/>
          <p:nvPr/>
        </p:nvSpPr>
        <p:spPr>
          <a:xfrm>
            <a:off x="2280259" y="375170"/>
            <a:ext cx="49888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Plot</a:t>
            </a:r>
          </a:p>
          <a:p>
            <a:pPr algn="ctr"/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Distribution of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973041-43AE-2AF6-D94C-9DBE7C498B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0717" y="0"/>
            <a:ext cx="40112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108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0F54B-FDCD-B17F-D158-040546433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794A20-37F2-4749-9C89-36CE77D1C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974" y="1252333"/>
            <a:ext cx="3317247" cy="56056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61560C-0C5E-F3A0-B78E-6CA6156ED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059" y="1252333"/>
            <a:ext cx="3317247" cy="5605667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0B2619E3-FF66-1040-433E-BFBC7AFBD31A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Picture 15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E9378A2B-DE40-B913-8B0F-34C9FDC636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CEC97EB-9FBF-55AE-6503-3C51F024C298}"/>
              </a:ext>
            </a:extLst>
          </p:cNvPr>
          <p:cNvSpPr txBox="1"/>
          <p:nvPr/>
        </p:nvSpPr>
        <p:spPr>
          <a:xfrm>
            <a:off x="188084" y="1469243"/>
            <a:ext cx="1368708" cy="376597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Exploration</a:t>
            </a:r>
          </a:p>
        </p:txBody>
      </p:sp>
      <p:pic>
        <p:nvPicPr>
          <p:cNvPr id="19" name="Picture 18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C990A048-9CD0-0EE6-E0F9-B7F3C44466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114D743-8A07-895D-95DE-D2998FC608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0717" y="0"/>
            <a:ext cx="4011283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F84C94-4A35-6F5E-BA0C-C79C9E32EC79}"/>
              </a:ext>
            </a:extLst>
          </p:cNvPr>
          <p:cNvSpPr txBox="1"/>
          <p:nvPr/>
        </p:nvSpPr>
        <p:spPr>
          <a:xfrm>
            <a:off x="2280259" y="375170"/>
            <a:ext cx="49888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Plot</a:t>
            </a:r>
          </a:p>
          <a:p>
            <a:pPr algn="ctr"/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Distribution of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153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D070F-91EC-4D5F-4B29-8FB481DA2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0B71A4-5504-1119-3E94-E89D9F3BD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33" y="1429862"/>
            <a:ext cx="5288189" cy="518432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D582D1A-19DA-767C-2589-4C79AB59F23E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Picture 8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C3D9393F-128B-5AC1-7A11-8014DC220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B92A4A-1C2C-DCA2-5685-4E2EAF47DC17}"/>
              </a:ext>
            </a:extLst>
          </p:cNvPr>
          <p:cNvSpPr txBox="1"/>
          <p:nvPr/>
        </p:nvSpPr>
        <p:spPr>
          <a:xfrm>
            <a:off x="188084" y="1469243"/>
            <a:ext cx="1368708" cy="376597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Exploration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46E3C1-21E5-9582-06C7-064F656115E5}"/>
              </a:ext>
            </a:extLst>
          </p:cNvPr>
          <p:cNvSpPr txBox="1"/>
          <p:nvPr/>
        </p:nvSpPr>
        <p:spPr>
          <a:xfrm>
            <a:off x="1368642" y="513669"/>
            <a:ext cx="10823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Plot</a:t>
            </a:r>
          </a:p>
          <a:p>
            <a:pPr algn="ctr"/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Numerical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Box Plots</a:t>
            </a:r>
          </a:p>
        </p:txBody>
      </p:sp>
      <p:pic>
        <p:nvPicPr>
          <p:cNvPr id="13" name="Picture 12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BCEB6635-8128-1A56-E9BC-1934ED075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C9E263-CFFF-51B7-C85F-6852EEBCF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9602" y="1429862"/>
            <a:ext cx="5284671" cy="518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74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35089-8DB1-8BE6-C7B0-44319F460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20B7F0-85B8-4CEB-AEDE-938836BCE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903" y="1513847"/>
            <a:ext cx="4116383" cy="2428666"/>
          </a:xfrm>
          <a:prstGeom prst="rect">
            <a:avLst/>
          </a:prstGeom>
        </p:spPr>
      </p:pic>
      <p:pic>
        <p:nvPicPr>
          <p:cNvPr id="10" name="Picture 9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A48D0C0D-2C71-13C0-0FB1-2B4F311C8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252" y="4134078"/>
            <a:ext cx="4853033" cy="20043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02791F3-89E5-7FF1-3488-5547FCD2AE23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AFE2AF6E-7864-015C-F508-40E32F475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B775AB-13B5-20DC-016B-07CE2152A385}"/>
              </a:ext>
            </a:extLst>
          </p:cNvPr>
          <p:cNvSpPr txBox="1"/>
          <p:nvPr/>
        </p:nvSpPr>
        <p:spPr>
          <a:xfrm>
            <a:off x="188084" y="1469243"/>
            <a:ext cx="1368708" cy="376597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Exploration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92E3F6-20D4-F9B9-3FF5-AE9BD2D6ECB6}"/>
              </a:ext>
            </a:extLst>
          </p:cNvPr>
          <p:cNvSpPr txBox="1"/>
          <p:nvPr/>
        </p:nvSpPr>
        <p:spPr>
          <a:xfrm>
            <a:off x="1368642" y="509420"/>
            <a:ext cx="1082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Plot</a:t>
            </a:r>
          </a:p>
          <a:p>
            <a:pPr algn="ctr"/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Distribution of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BitcoinAddress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5" name="Picture 14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9BBC6499-A0D6-214F-A58B-482D9A6DC8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F487F7F-5E02-29AA-160B-6D69464134CA}"/>
              </a:ext>
            </a:extLst>
          </p:cNvPr>
          <p:cNvSpPr/>
          <p:nvPr/>
        </p:nvSpPr>
        <p:spPr>
          <a:xfrm>
            <a:off x="2395798" y="1391186"/>
            <a:ext cx="4852780" cy="2664835"/>
          </a:xfrm>
          <a:prstGeom prst="rect">
            <a:avLst/>
          </a:prstGeom>
          <a:noFill/>
          <a:ln w="66675">
            <a:solidFill>
              <a:srgbClr val="0F4A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F6B979-3D91-E3C8-56E1-91D5B1FC4B55}"/>
              </a:ext>
            </a:extLst>
          </p:cNvPr>
          <p:cNvSpPr/>
          <p:nvPr/>
        </p:nvSpPr>
        <p:spPr>
          <a:xfrm>
            <a:off x="2395546" y="5522936"/>
            <a:ext cx="2184405" cy="615472"/>
          </a:xfrm>
          <a:prstGeom prst="rect">
            <a:avLst/>
          </a:prstGeom>
          <a:noFill/>
          <a:ln w="66675">
            <a:solidFill>
              <a:srgbClr val="0F4A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9AC674-BAEF-1EEF-AD56-D8B75746FB79}"/>
              </a:ext>
            </a:extLst>
          </p:cNvPr>
          <p:cNvSpPr txBox="1"/>
          <p:nvPr/>
        </p:nvSpPr>
        <p:spPr>
          <a:xfrm>
            <a:off x="9227421" y="2446984"/>
            <a:ext cx="2691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Lots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0s</a:t>
            </a:r>
          </a:p>
        </p:txBody>
      </p:sp>
      <p:pic>
        <p:nvPicPr>
          <p:cNvPr id="20" name="Picture 19" descr="A blue triangle with a exclamation mark&#10;&#10;AI-generated content may be incorrect.">
            <a:extLst>
              <a:ext uri="{FF2B5EF4-FFF2-40B4-BE49-F238E27FC236}">
                <a16:creationId xmlns:a16="http://schemas.microsoft.com/office/drawing/2014/main" id="{317013B8-0958-0F18-28F9-4F107D785F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8226" y="2151252"/>
            <a:ext cx="960796" cy="960796"/>
          </a:xfrm>
          <a:prstGeom prst="rect">
            <a:avLst/>
          </a:prstGeom>
        </p:spPr>
      </p:pic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99BCBD7-E45D-7E44-A2C2-B5D5C7167DEA}"/>
              </a:ext>
            </a:extLst>
          </p:cNvPr>
          <p:cNvCxnSpPr>
            <a:cxnSpLocks/>
          </p:cNvCxnSpPr>
          <p:nvPr/>
        </p:nvCxnSpPr>
        <p:spPr>
          <a:xfrm flipV="1">
            <a:off x="4668526" y="4178682"/>
            <a:ext cx="3249102" cy="1670099"/>
          </a:xfrm>
          <a:prstGeom prst="bentConnector3">
            <a:avLst>
              <a:gd name="adj1" fmla="val 87414"/>
            </a:avLst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2C38118-8F16-2A88-E6CB-5F859444C4A7}"/>
              </a:ext>
            </a:extLst>
          </p:cNvPr>
          <p:cNvCxnSpPr/>
          <p:nvPr/>
        </p:nvCxnSpPr>
        <p:spPr>
          <a:xfrm>
            <a:off x="7444292" y="2723603"/>
            <a:ext cx="473336" cy="0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A blue x symbol on a black background&#10;&#10;AI-generated content may be incorrect.">
            <a:extLst>
              <a:ext uri="{FF2B5EF4-FFF2-40B4-BE49-F238E27FC236}">
                <a16:creationId xmlns:a16="http://schemas.microsoft.com/office/drawing/2014/main" id="{C447C102-19F6-90D5-1EF1-8CE0E79287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8266221" y="3698082"/>
            <a:ext cx="961200" cy="9612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2FD2BA6-4F58-1D3E-96A3-BC370100CD18}"/>
              </a:ext>
            </a:extLst>
          </p:cNvPr>
          <p:cNvSpPr txBox="1"/>
          <p:nvPr/>
        </p:nvSpPr>
        <p:spPr>
          <a:xfrm>
            <a:off x="9227421" y="3949412"/>
            <a:ext cx="2691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relevance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1s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3324368-2BD7-99FF-5DD2-3EDBEEF310E8}"/>
              </a:ext>
            </a:extLst>
          </p:cNvPr>
          <p:cNvSpPr txBox="1"/>
          <p:nvPr/>
        </p:nvSpPr>
        <p:spPr>
          <a:xfrm>
            <a:off x="9312166" y="3198198"/>
            <a:ext cx="269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C6E918E-9C69-88DD-5F0D-579CAB690789}"/>
              </a:ext>
            </a:extLst>
          </p:cNvPr>
          <p:cNvSpPr txBox="1"/>
          <p:nvPr/>
        </p:nvSpPr>
        <p:spPr>
          <a:xfrm>
            <a:off x="9312166" y="4805026"/>
            <a:ext cx="269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</a:p>
        </p:txBody>
      </p:sp>
      <p:pic>
        <p:nvPicPr>
          <p:cNvPr id="38" name="Picture 37" descr="A blue eraser on a black background&#10;&#10;AI-generated content may be incorrect.">
            <a:extLst>
              <a:ext uri="{FF2B5EF4-FFF2-40B4-BE49-F238E27FC236}">
                <a16:creationId xmlns:a16="http://schemas.microsoft.com/office/drawing/2014/main" id="{67306E18-85CF-2C1D-2173-3ABC6526D3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6221" y="5248052"/>
            <a:ext cx="961200" cy="9612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500240D-7FFB-4392-97E6-234322A0D7D2}"/>
              </a:ext>
            </a:extLst>
          </p:cNvPr>
          <p:cNvSpPr txBox="1"/>
          <p:nvPr/>
        </p:nvSpPr>
        <p:spPr>
          <a:xfrm>
            <a:off x="9312166" y="5543986"/>
            <a:ext cx="2691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Feature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removal</a:t>
            </a:r>
            <a:endParaRPr lang="it-IT" sz="1400">
              <a:solidFill>
                <a:srgbClr val="0F4A7C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928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2A258-78D0-27BB-1BFE-146A0F3FD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D757644-2681-3E2A-18A1-94CD19E41EC1}"/>
              </a:ext>
            </a:extLst>
          </p:cNvPr>
          <p:cNvSpPr txBox="1"/>
          <p:nvPr/>
        </p:nvSpPr>
        <p:spPr>
          <a:xfrm>
            <a:off x="1368642" y="513669"/>
            <a:ext cx="1082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Dataset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Feaures</a:t>
            </a:r>
            <a:endParaRPr lang="it-IT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Merging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‘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MajorLinkerVersion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’ and ‘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MinorLinkerVersion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’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5C35867-DCA4-0463-C6FB-CF438F0D24FC}"/>
              </a:ext>
            </a:extLst>
          </p:cNvPr>
          <p:cNvSpPr txBox="1"/>
          <p:nvPr/>
        </p:nvSpPr>
        <p:spPr>
          <a:xfrm>
            <a:off x="1368643" y="1692058"/>
            <a:ext cx="108233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Considering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the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meaning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of '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MajorLinkerVersion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' and '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MinorLinkerVersion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'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can think of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merging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them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in a single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variable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called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'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LinkerVersion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'.</a:t>
            </a:r>
          </a:p>
          <a:p>
            <a:pPr algn="ctr"/>
            <a:endParaRPr lang="it-IT" sz="140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F36CC7B-A0FE-F9F6-3486-F863FB281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655" y="2613496"/>
            <a:ext cx="8877332" cy="1140127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8C41342-02E1-BE59-BC40-19AAFE42CA40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Picture 10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F6E1D6C5-9647-A22E-E2B3-966974F96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909D0F-F964-8B0C-C008-D2576BF35D56}"/>
              </a:ext>
            </a:extLst>
          </p:cNvPr>
          <p:cNvSpPr txBox="1"/>
          <p:nvPr/>
        </p:nvSpPr>
        <p:spPr>
          <a:xfrm>
            <a:off x="188084" y="1469243"/>
            <a:ext cx="1368708" cy="376597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Exploration</a:t>
            </a:r>
          </a:p>
        </p:txBody>
      </p:sp>
      <p:pic>
        <p:nvPicPr>
          <p:cNvPr id="13" name="Picture 12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53C1314C-76C3-00C2-C44A-3C9CE8739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54BB64-FC4D-F2D7-41C9-E74B888153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5829758" y="-210658"/>
            <a:ext cx="1980698" cy="1074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28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E2403-92D1-1A81-A1D6-8439F0920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table of numbers and symbols&#10;&#10;AI-generated content may be incorrect.">
            <a:extLst>
              <a:ext uri="{FF2B5EF4-FFF2-40B4-BE49-F238E27FC236}">
                <a16:creationId xmlns:a16="http://schemas.microsoft.com/office/drawing/2014/main" id="{46C76C58-1C35-04B9-957D-2272FF713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542" y="1300783"/>
            <a:ext cx="5472558" cy="4256434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7319A72-4090-ECD1-AD11-B1FCD71D73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42" b="12329"/>
          <a:stretch/>
        </p:blipFill>
        <p:spPr>
          <a:xfrm>
            <a:off x="7692180" y="1333038"/>
            <a:ext cx="3926079" cy="220860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6F4CEB8-6617-F826-7EE8-61E9FAC39B73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B693A20C-8247-E4E5-B036-4F1DC15B7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362D2A-4F12-38A9-E369-7C9729162107}"/>
              </a:ext>
            </a:extLst>
          </p:cNvPr>
          <p:cNvSpPr txBox="1"/>
          <p:nvPr/>
        </p:nvSpPr>
        <p:spPr>
          <a:xfrm>
            <a:off x="188084" y="1469243"/>
            <a:ext cx="1368708" cy="376597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Exploration</a:t>
            </a:r>
          </a:p>
        </p:txBody>
      </p:sp>
      <p:pic>
        <p:nvPicPr>
          <p:cNvPr id="14" name="Picture 13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C5FA2F3A-67BC-FF5E-CC4B-D6914F8723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6646289-C03B-A177-E175-10B7FBBCD98C}"/>
              </a:ext>
            </a:extLst>
          </p:cNvPr>
          <p:cNvSpPr txBox="1"/>
          <p:nvPr/>
        </p:nvSpPr>
        <p:spPr>
          <a:xfrm>
            <a:off x="1368642" y="544447"/>
            <a:ext cx="1082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Correlation</a:t>
            </a:r>
            <a:endParaRPr lang="it-IT" sz="1600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Correlation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Chi2 Test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4F18A1-D6F2-3782-06E3-D7CEAE9DFCA2}"/>
              </a:ext>
            </a:extLst>
          </p:cNvPr>
          <p:cNvSpPr/>
          <p:nvPr/>
        </p:nvSpPr>
        <p:spPr>
          <a:xfrm>
            <a:off x="1824723" y="1333038"/>
            <a:ext cx="5329112" cy="4131847"/>
          </a:xfrm>
          <a:prstGeom prst="rect">
            <a:avLst/>
          </a:prstGeom>
          <a:noFill/>
          <a:ln w="66675">
            <a:solidFill>
              <a:srgbClr val="0F4A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190AEF-442F-6700-F18E-E51967797A4C}"/>
              </a:ext>
            </a:extLst>
          </p:cNvPr>
          <p:cNvSpPr/>
          <p:nvPr/>
        </p:nvSpPr>
        <p:spPr>
          <a:xfrm>
            <a:off x="7692180" y="1333039"/>
            <a:ext cx="3926079" cy="2208602"/>
          </a:xfrm>
          <a:prstGeom prst="rect">
            <a:avLst/>
          </a:prstGeom>
          <a:noFill/>
          <a:ln w="66675">
            <a:solidFill>
              <a:srgbClr val="0F4A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D0EB50E-DF84-83E2-8834-A2DAA94586A9}"/>
              </a:ext>
            </a:extLst>
          </p:cNvPr>
          <p:cNvCxnSpPr>
            <a:cxnSpLocks/>
          </p:cNvCxnSpPr>
          <p:nvPr/>
        </p:nvCxnSpPr>
        <p:spPr>
          <a:xfrm>
            <a:off x="7380208" y="4735283"/>
            <a:ext cx="1731519" cy="0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4F63FD-CEA5-8D18-17E1-6B1C2199FEEE}"/>
              </a:ext>
            </a:extLst>
          </p:cNvPr>
          <p:cNvCxnSpPr>
            <a:cxnSpLocks/>
          </p:cNvCxnSpPr>
          <p:nvPr/>
        </p:nvCxnSpPr>
        <p:spPr>
          <a:xfrm>
            <a:off x="9599388" y="3662373"/>
            <a:ext cx="0" cy="565382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blue triangle with a exclamation mark&#10;&#10;AI-generated content may be incorrect.">
            <a:extLst>
              <a:ext uri="{FF2B5EF4-FFF2-40B4-BE49-F238E27FC236}">
                <a16:creationId xmlns:a16="http://schemas.microsoft.com/office/drawing/2014/main" id="{D7BAD3D6-EFBE-D1F9-721F-AFEA8B4751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8990" y="4254885"/>
            <a:ext cx="960796" cy="96079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9CA45C6-A010-07C3-1C26-1A5EB9AFE238}"/>
              </a:ext>
            </a:extLst>
          </p:cNvPr>
          <p:cNvSpPr txBox="1"/>
          <p:nvPr/>
        </p:nvSpPr>
        <p:spPr>
          <a:xfrm>
            <a:off x="7870211" y="5242811"/>
            <a:ext cx="34583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statistical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relevance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All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p-values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are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equal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to 0 due to the high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number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categories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328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5C54A-61AC-6C5B-67B4-4F14F4DC2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0DE4DED-5C71-2619-70B8-428A6B6A3E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839"/>
          <a:stretch/>
        </p:blipFill>
        <p:spPr>
          <a:xfrm>
            <a:off x="1685472" y="1658616"/>
            <a:ext cx="6382532" cy="422842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231CC2E-9179-1E4E-1552-57D47D6D1B69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Picture 10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E77540DC-A4B1-0D4E-2A57-E37558CEA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060B41-2CF1-49C0-CA36-7E3D43FD7E81}"/>
              </a:ext>
            </a:extLst>
          </p:cNvPr>
          <p:cNvSpPr txBox="1"/>
          <p:nvPr/>
        </p:nvSpPr>
        <p:spPr>
          <a:xfrm>
            <a:off x="188084" y="1469243"/>
            <a:ext cx="1368708" cy="376597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Exploration</a:t>
            </a:r>
          </a:p>
        </p:txBody>
      </p:sp>
      <p:pic>
        <p:nvPicPr>
          <p:cNvPr id="13" name="Picture 12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5410E708-F20C-8F02-7FCA-E31CF74F0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E5D0FB-F820-17FD-88C8-6DA9AC5DBE6C}"/>
              </a:ext>
            </a:extLst>
          </p:cNvPr>
          <p:cNvSpPr txBox="1"/>
          <p:nvPr/>
        </p:nvSpPr>
        <p:spPr>
          <a:xfrm>
            <a:off x="1368642" y="513669"/>
            <a:ext cx="1082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Correlation</a:t>
            </a:r>
            <a:endParaRPr lang="it-IT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Correlation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Cramer’s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 Index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5868EA-E0BF-F228-C634-B4A60841A1D9}"/>
              </a:ext>
            </a:extLst>
          </p:cNvPr>
          <p:cNvSpPr txBox="1"/>
          <p:nvPr/>
        </p:nvSpPr>
        <p:spPr>
          <a:xfrm>
            <a:off x="7834184" y="1190950"/>
            <a:ext cx="420873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Cramér’s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statistical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measure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used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to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assess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strength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association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between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two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based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on the chi-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squared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statistic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provides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value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between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 and 1,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where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indicates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no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association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1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indicates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 strong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association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Unlike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chi-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squared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test alone,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Cramér’s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normalized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making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easier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to compare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relationships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across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different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sizes or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category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counts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</a:t>
            </a:r>
          </a:p>
          <a:p>
            <a:pPr algn="ctr"/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there’s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no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universal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scale, common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interpretations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Cramér’s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values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are:</a:t>
            </a:r>
          </a:p>
          <a:p>
            <a:pPr lvl="1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[0,0.10] →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Very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weak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association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[0.10,0.30] →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Weak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association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[0.30,0.50] → Moderate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association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&gt;0.50 → Strong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association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our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case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can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that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most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are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weakly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correlated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007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DCEDB-F7DC-D09E-D767-4D8E82F4D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72827398-5428-87C0-68B0-3CBDBC885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441" y="5384799"/>
            <a:ext cx="1145948" cy="11459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97123C-71AD-8D13-2AAF-381291727B2C}"/>
              </a:ext>
            </a:extLst>
          </p:cNvPr>
          <p:cNvSpPr txBox="1"/>
          <p:nvPr/>
        </p:nvSpPr>
        <p:spPr>
          <a:xfrm>
            <a:off x="1443365" y="3808807"/>
            <a:ext cx="2800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Table</a:t>
            </a:r>
            <a:r>
              <a:rPr lang="it-IT" sz="20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20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Contents</a:t>
            </a:r>
            <a:endParaRPr lang="it-IT" sz="2000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D1F26F-6B55-CE2C-FBDC-C19E6FE87199}"/>
              </a:ext>
            </a:extLst>
          </p:cNvPr>
          <p:cNvSpPr txBox="1"/>
          <p:nvPr/>
        </p:nvSpPr>
        <p:spPr>
          <a:xfrm>
            <a:off x="243215" y="386156"/>
            <a:ext cx="5058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Identification</a:t>
            </a:r>
            <a:r>
              <a:rPr lang="it-IT" sz="44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malwares from Windows PE files</a:t>
            </a:r>
            <a:endParaRPr lang="it-IT" sz="4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9A87830-906F-999B-999C-E5E085F69AB7}"/>
              </a:ext>
            </a:extLst>
          </p:cNvPr>
          <p:cNvSpPr/>
          <p:nvPr/>
        </p:nvSpPr>
        <p:spPr>
          <a:xfrm>
            <a:off x="5858621" y="2398839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148C83-74F2-43E4-825D-AF24A59DA2CE}"/>
              </a:ext>
            </a:extLst>
          </p:cNvPr>
          <p:cNvSpPr/>
          <p:nvPr/>
        </p:nvSpPr>
        <p:spPr>
          <a:xfrm>
            <a:off x="5858621" y="1583826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F8D7D12-A370-1FCD-5206-9210997108F0}"/>
              </a:ext>
            </a:extLst>
          </p:cNvPr>
          <p:cNvSpPr/>
          <p:nvPr/>
        </p:nvSpPr>
        <p:spPr>
          <a:xfrm>
            <a:off x="5858621" y="48178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CB4D534-9E78-D7BC-B934-5CCDA19FE10B}"/>
              </a:ext>
            </a:extLst>
          </p:cNvPr>
          <p:cNvSpPr/>
          <p:nvPr/>
        </p:nvSpPr>
        <p:spPr>
          <a:xfrm>
            <a:off x="5858621" y="3204568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D5F1712-A683-38E2-15AF-34FCFEFA0B8C}"/>
              </a:ext>
            </a:extLst>
          </p:cNvPr>
          <p:cNvSpPr/>
          <p:nvPr/>
        </p:nvSpPr>
        <p:spPr>
          <a:xfrm>
            <a:off x="5858621" y="40065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CD6F5D3-A949-8363-663A-4CCCBC54A0D3}"/>
              </a:ext>
            </a:extLst>
          </p:cNvPr>
          <p:cNvSpPr/>
          <p:nvPr/>
        </p:nvSpPr>
        <p:spPr>
          <a:xfrm>
            <a:off x="5860526" y="56291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DEDCD99-70B1-23B9-AB13-DAAF88BE6AB5}"/>
              </a:ext>
            </a:extLst>
          </p:cNvPr>
          <p:cNvSpPr/>
          <p:nvPr/>
        </p:nvSpPr>
        <p:spPr>
          <a:xfrm>
            <a:off x="5858621" y="774383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Picture 22" descr="A white circle with a dart in center&#10;&#10;AI-generated content may be incorrect.">
            <a:extLst>
              <a:ext uri="{FF2B5EF4-FFF2-40B4-BE49-F238E27FC236}">
                <a16:creationId xmlns:a16="http://schemas.microsoft.com/office/drawing/2014/main" id="{885FF125-E998-DC5C-0424-20A62F564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950061" y="863966"/>
            <a:ext cx="331470" cy="331470"/>
          </a:xfrm>
          <a:prstGeom prst="rect">
            <a:avLst/>
          </a:prstGeom>
        </p:spPr>
      </p:pic>
      <p:pic>
        <p:nvPicPr>
          <p:cNvPr id="25" name="Picture 24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2A2D9964-ADC7-FB3B-825A-9F5414E19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931" y="1677201"/>
            <a:ext cx="327600" cy="3276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E70DD79-7C59-7B93-3B6E-9FB359D68FF8}"/>
              </a:ext>
            </a:extLst>
          </p:cNvPr>
          <p:cNvSpPr txBox="1"/>
          <p:nvPr/>
        </p:nvSpPr>
        <p:spPr>
          <a:xfrm>
            <a:off x="6464411" y="845035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Goal Definition</a:t>
            </a:r>
          </a:p>
        </p:txBody>
      </p:sp>
      <p:pic>
        <p:nvPicPr>
          <p:cNvPr id="28" name="Picture 27" descr="A white outline of a gear with a piece of paper&#10;&#10;AI-generated content may be incorrect.">
            <a:extLst>
              <a:ext uri="{FF2B5EF4-FFF2-40B4-BE49-F238E27FC236}">
                <a16:creationId xmlns:a16="http://schemas.microsoft.com/office/drawing/2014/main" id="{03EBD062-D752-5F27-B40D-D5CD9BFF6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931" y="2492214"/>
            <a:ext cx="327600" cy="327600"/>
          </a:xfrm>
          <a:prstGeom prst="rect">
            <a:avLst/>
          </a:prstGeom>
        </p:spPr>
      </p:pic>
      <p:pic>
        <p:nvPicPr>
          <p:cNvPr id="30" name="Picture 29" descr="A white line drawing of a data filter&#10;&#10;AI-generated content may be incorrect.">
            <a:extLst>
              <a:ext uri="{FF2B5EF4-FFF2-40B4-BE49-F238E27FC236}">
                <a16:creationId xmlns:a16="http://schemas.microsoft.com/office/drawing/2014/main" id="{B36DC872-6789-DC2F-B98C-917DCE5D40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931" y="3297943"/>
            <a:ext cx="327600" cy="327600"/>
          </a:xfrm>
          <a:prstGeom prst="rect">
            <a:avLst/>
          </a:prstGeom>
        </p:spPr>
      </p:pic>
      <p:pic>
        <p:nvPicPr>
          <p:cNvPr id="32" name="Picture 31" descr="A hand giving a thumbs up and a star&#10;&#10;AI-generated content may be incorrect.">
            <a:extLst>
              <a:ext uri="{FF2B5EF4-FFF2-40B4-BE49-F238E27FC236}">
                <a16:creationId xmlns:a16="http://schemas.microsoft.com/office/drawing/2014/main" id="{CCE5DC69-4664-08DC-F939-D4F97503AB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3931" y="4911259"/>
            <a:ext cx="327600" cy="327600"/>
          </a:xfrm>
          <a:prstGeom prst="rect">
            <a:avLst/>
          </a:prstGeom>
        </p:spPr>
      </p:pic>
      <p:pic>
        <p:nvPicPr>
          <p:cNvPr id="34" name="Picture 33" descr="A white outline of a book&#10;&#10;AI-generated content may be incorrect.">
            <a:extLst>
              <a:ext uri="{FF2B5EF4-FFF2-40B4-BE49-F238E27FC236}">
                <a16:creationId xmlns:a16="http://schemas.microsoft.com/office/drawing/2014/main" id="{39BC7580-5D83-B1E5-6BDB-13F1AE8B81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3931" y="5722559"/>
            <a:ext cx="327600" cy="327600"/>
          </a:xfrm>
          <a:prstGeom prst="rect">
            <a:avLst/>
          </a:prstGeom>
        </p:spPr>
      </p:pic>
      <p:pic>
        <p:nvPicPr>
          <p:cNvPr id="40" name="Picture 39" descr="A white icon with a check mark&#10;&#10;AI-generated content may be incorrect.">
            <a:extLst>
              <a:ext uri="{FF2B5EF4-FFF2-40B4-BE49-F238E27FC236}">
                <a16:creationId xmlns:a16="http://schemas.microsoft.com/office/drawing/2014/main" id="{34FE4B17-3077-0136-284D-8F24575AA8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3931" y="4099959"/>
            <a:ext cx="327600" cy="3276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EF891A0-93F8-141A-D4D1-1E7D37721B24}"/>
              </a:ext>
            </a:extLst>
          </p:cNvPr>
          <p:cNvSpPr txBox="1"/>
          <p:nvPr/>
        </p:nvSpPr>
        <p:spPr>
          <a:xfrm>
            <a:off x="6464410" y="2471348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Preprocessing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5B3AF59-0F88-F7EF-F70A-99D4202BA9A3}"/>
              </a:ext>
            </a:extLst>
          </p:cNvPr>
          <p:cNvSpPr txBox="1"/>
          <p:nvPr/>
        </p:nvSpPr>
        <p:spPr>
          <a:xfrm>
            <a:off x="6464410" y="5701693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References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014CE73-894A-18C1-63DD-5C4E0751CB6F}"/>
              </a:ext>
            </a:extLst>
          </p:cNvPr>
          <p:cNvSpPr txBox="1"/>
          <p:nvPr/>
        </p:nvSpPr>
        <p:spPr>
          <a:xfrm>
            <a:off x="6464410" y="4894235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xAI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C18BFF5-2B8A-1E6A-D944-3BCC080DED06}"/>
              </a:ext>
            </a:extLst>
          </p:cNvPr>
          <p:cNvSpPr txBox="1"/>
          <p:nvPr/>
        </p:nvSpPr>
        <p:spPr>
          <a:xfrm>
            <a:off x="6464410" y="3277077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Processing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AE596C0-FC6E-317C-5A91-CCF2940A3453}"/>
              </a:ext>
            </a:extLst>
          </p:cNvPr>
          <p:cNvSpPr txBox="1"/>
          <p:nvPr/>
        </p:nvSpPr>
        <p:spPr>
          <a:xfrm>
            <a:off x="6464410" y="4079093"/>
            <a:ext cx="520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Result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Summary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Relevant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Insights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07F91E1-A48D-146C-0DB0-F83E177EE5D7}"/>
              </a:ext>
            </a:extLst>
          </p:cNvPr>
          <p:cNvSpPr txBox="1"/>
          <p:nvPr/>
        </p:nvSpPr>
        <p:spPr>
          <a:xfrm>
            <a:off x="6464410" y="1651894"/>
            <a:ext cx="534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371032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9D9A5-E99C-354B-7CF8-500552522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BC59A8-0E21-A3C4-F28A-0E4E5956E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707" y="0"/>
            <a:ext cx="6090886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3E0BCB-4E4E-36E2-D8FC-204F779DD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642" y="1526678"/>
            <a:ext cx="4187761" cy="364056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783E420-974E-EB4A-EA68-7F322EB1C38A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Picture 9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05415741-3717-2426-ABB8-E42E1D207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F7A09D-DB6B-FC02-7FDD-EDBEDF7A503C}"/>
              </a:ext>
            </a:extLst>
          </p:cNvPr>
          <p:cNvSpPr txBox="1"/>
          <p:nvPr/>
        </p:nvSpPr>
        <p:spPr>
          <a:xfrm>
            <a:off x="188084" y="1469243"/>
            <a:ext cx="1368708" cy="376597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Exploration</a:t>
            </a:r>
          </a:p>
        </p:txBody>
      </p:sp>
      <p:pic>
        <p:nvPicPr>
          <p:cNvPr id="12" name="Picture 1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984526BE-757D-5A54-D725-33C0980C3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76B1A2-A43C-9524-E007-00C5110E798E}"/>
              </a:ext>
            </a:extLst>
          </p:cNvPr>
          <p:cNvSpPr txBox="1"/>
          <p:nvPr/>
        </p:nvSpPr>
        <p:spPr>
          <a:xfrm>
            <a:off x="1368642" y="236670"/>
            <a:ext cx="4360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Correlation</a:t>
            </a:r>
            <a:endParaRPr lang="it-IT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Numerical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Correlation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Scatter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Plots and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Correlation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Matrix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25F4D5-F06F-E826-C912-A39FE44E7328}"/>
              </a:ext>
            </a:extLst>
          </p:cNvPr>
          <p:cNvSpPr txBox="1"/>
          <p:nvPr/>
        </p:nvSpPr>
        <p:spPr>
          <a:xfrm>
            <a:off x="1505793" y="5188427"/>
            <a:ext cx="40857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Given the </a:t>
            </a:r>
            <a:r>
              <a:rPr lang="it-IT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correlation</a:t>
            </a:r>
            <a:r>
              <a:rPr lang="it-IT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matrix</a:t>
            </a:r>
            <a:r>
              <a:rPr lang="it-IT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the </a:t>
            </a:r>
            <a:r>
              <a:rPr lang="it-IT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scatter</a:t>
            </a:r>
            <a:r>
              <a:rPr lang="it-IT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plots, </a:t>
            </a:r>
            <a:r>
              <a:rPr lang="it-IT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can </a:t>
            </a:r>
            <a:r>
              <a:rPr lang="it-IT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see</a:t>
            </a:r>
            <a:r>
              <a:rPr lang="it-IT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that</a:t>
            </a:r>
            <a:r>
              <a:rPr lang="it-IT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numerical</a:t>
            </a:r>
            <a:r>
              <a:rPr lang="it-IT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are </a:t>
            </a:r>
            <a:r>
              <a:rPr lang="it-IT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mostly</a:t>
            </a:r>
            <a:r>
              <a:rPr lang="it-IT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uncorrelated</a:t>
            </a:r>
            <a:r>
              <a:rPr lang="it-IT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the </a:t>
            </a:r>
            <a:r>
              <a:rPr lang="it-IT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exception</a:t>
            </a:r>
            <a:r>
              <a:rPr lang="it-IT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IatVRA</a:t>
            </a:r>
            <a:r>
              <a:rPr lang="it-IT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DebugRVA</a:t>
            </a:r>
            <a:endParaRPr lang="it-IT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756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3890E-645C-91E0-7C82-98B26E73D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AF04F8-B4E0-B2E3-E988-D64B8787C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792" y="1196835"/>
            <a:ext cx="6185115" cy="527064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A01884C-51AD-C50B-C398-28B1B6DAB1A8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Picture 9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6B459EC1-F6C5-4531-A475-C7D3AF02C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968076-F5F6-1B2E-69F2-3ED3A2101796}"/>
              </a:ext>
            </a:extLst>
          </p:cNvPr>
          <p:cNvSpPr txBox="1"/>
          <p:nvPr/>
        </p:nvSpPr>
        <p:spPr>
          <a:xfrm>
            <a:off x="188084" y="1469243"/>
            <a:ext cx="1368708" cy="376597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Exploration</a:t>
            </a:r>
          </a:p>
        </p:txBody>
      </p:sp>
      <p:pic>
        <p:nvPicPr>
          <p:cNvPr id="12" name="Picture 1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82F379F7-AD82-2A07-426A-D0C9B94E8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00C1A2-D3D6-36DF-8B6E-868E1A0A3EF5}"/>
              </a:ext>
            </a:extLst>
          </p:cNvPr>
          <p:cNvSpPr txBox="1"/>
          <p:nvPr/>
        </p:nvSpPr>
        <p:spPr>
          <a:xfrm>
            <a:off x="1368642" y="513669"/>
            <a:ext cx="1082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Correlation</a:t>
            </a:r>
            <a:endParaRPr lang="it-IT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Numerical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Correlation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ANOVA Test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34A425-249C-C7B1-EE02-6E862D368FBC}"/>
              </a:ext>
            </a:extLst>
          </p:cNvPr>
          <p:cNvSpPr txBox="1"/>
          <p:nvPr/>
        </p:nvSpPr>
        <p:spPr>
          <a:xfrm>
            <a:off x="7930056" y="2336566"/>
            <a:ext cx="40857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Given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results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correlation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matrix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the ANOVA test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can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that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most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are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correlated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For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reason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in the following processing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phase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will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try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to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classify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malwares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using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separately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012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961F2-EFFC-6406-B7E8-7B32C2127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69B71925-479E-1240-7B60-315DE7544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441" y="5384799"/>
            <a:ext cx="1145948" cy="11459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D47C8B-D448-4B08-DED3-A0A92D44EB14}"/>
              </a:ext>
            </a:extLst>
          </p:cNvPr>
          <p:cNvSpPr txBox="1"/>
          <p:nvPr/>
        </p:nvSpPr>
        <p:spPr>
          <a:xfrm>
            <a:off x="1443365" y="3808807"/>
            <a:ext cx="2800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Table</a:t>
            </a:r>
            <a:r>
              <a:rPr lang="it-IT" sz="20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20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Contents</a:t>
            </a:r>
            <a:endParaRPr lang="it-IT" sz="2000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47CC4C-19CE-8BA2-EAEC-87F314CBC611}"/>
              </a:ext>
            </a:extLst>
          </p:cNvPr>
          <p:cNvSpPr txBox="1"/>
          <p:nvPr/>
        </p:nvSpPr>
        <p:spPr>
          <a:xfrm>
            <a:off x="243215" y="386156"/>
            <a:ext cx="5058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Identification</a:t>
            </a:r>
            <a:r>
              <a:rPr lang="it-IT" sz="44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malwares from Windows PE files</a:t>
            </a:r>
            <a:endParaRPr lang="it-IT" sz="4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37A5A2-CADE-746B-9B99-01705B5331E0}"/>
              </a:ext>
            </a:extLst>
          </p:cNvPr>
          <p:cNvSpPr/>
          <p:nvPr/>
        </p:nvSpPr>
        <p:spPr>
          <a:xfrm>
            <a:off x="5858621" y="2398839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A587D1A-06FA-64F6-E2F9-06C7F0D4155B}"/>
              </a:ext>
            </a:extLst>
          </p:cNvPr>
          <p:cNvSpPr/>
          <p:nvPr/>
        </p:nvSpPr>
        <p:spPr>
          <a:xfrm>
            <a:off x="5858621" y="1583826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5F943F-FF89-A495-D42A-95A0792944ED}"/>
              </a:ext>
            </a:extLst>
          </p:cNvPr>
          <p:cNvSpPr/>
          <p:nvPr/>
        </p:nvSpPr>
        <p:spPr>
          <a:xfrm>
            <a:off x="5858621" y="48178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82C184F-F580-6177-8D60-565FEAEF5EB6}"/>
              </a:ext>
            </a:extLst>
          </p:cNvPr>
          <p:cNvSpPr/>
          <p:nvPr/>
        </p:nvSpPr>
        <p:spPr>
          <a:xfrm>
            <a:off x="5858621" y="3204568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C84771-A78F-4A38-691A-EA2DB5FA19A6}"/>
              </a:ext>
            </a:extLst>
          </p:cNvPr>
          <p:cNvSpPr/>
          <p:nvPr/>
        </p:nvSpPr>
        <p:spPr>
          <a:xfrm>
            <a:off x="5858621" y="40065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30A5826-7522-0831-A36C-CC6043A38636}"/>
              </a:ext>
            </a:extLst>
          </p:cNvPr>
          <p:cNvSpPr/>
          <p:nvPr/>
        </p:nvSpPr>
        <p:spPr>
          <a:xfrm>
            <a:off x="5860526" y="56291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AB39A1-B6AE-8F40-FFEC-B74670F6826D}"/>
              </a:ext>
            </a:extLst>
          </p:cNvPr>
          <p:cNvSpPr/>
          <p:nvPr/>
        </p:nvSpPr>
        <p:spPr>
          <a:xfrm>
            <a:off x="5858621" y="774383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Picture 22" descr="A white circle with a dart in center&#10;&#10;AI-generated content may be incorrect.">
            <a:extLst>
              <a:ext uri="{FF2B5EF4-FFF2-40B4-BE49-F238E27FC236}">
                <a16:creationId xmlns:a16="http://schemas.microsoft.com/office/drawing/2014/main" id="{31C6061C-8A87-3CFA-E9AF-264F1732B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950061" y="863966"/>
            <a:ext cx="331470" cy="331470"/>
          </a:xfrm>
          <a:prstGeom prst="rect">
            <a:avLst/>
          </a:prstGeom>
        </p:spPr>
      </p:pic>
      <p:pic>
        <p:nvPicPr>
          <p:cNvPr id="25" name="Picture 24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78ABDB77-638E-57FA-7762-EF6D8C3C4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931" y="1677201"/>
            <a:ext cx="327600" cy="3276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125948C-BDFE-9F13-C00E-4CD16A01A4D0}"/>
              </a:ext>
            </a:extLst>
          </p:cNvPr>
          <p:cNvSpPr txBox="1"/>
          <p:nvPr/>
        </p:nvSpPr>
        <p:spPr>
          <a:xfrm>
            <a:off x="6464411" y="845035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Goal Definition</a:t>
            </a:r>
          </a:p>
        </p:txBody>
      </p:sp>
      <p:pic>
        <p:nvPicPr>
          <p:cNvPr id="28" name="Picture 27" descr="A white outline of a gear with a piece of paper&#10;&#10;AI-generated content may be incorrect.">
            <a:extLst>
              <a:ext uri="{FF2B5EF4-FFF2-40B4-BE49-F238E27FC236}">
                <a16:creationId xmlns:a16="http://schemas.microsoft.com/office/drawing/2014/main" id="{49A9370A-8C8D-A501-6248-C6629FD3C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931" y="2492214"/>
            <a:ext cx="327600" cy="327600"/>
          </a:xfrm>
          <a:prstGeom prst="rect">
            <a:avLst/>
          </a:prstGeom>
        </p:spPr>
      </p:pic>
      <p:pic>
        <p:nvPicPr>
          <p:cNvPr id="30" name="Picture 29" descr="A white line drawing of a data filter&#10;&#10;AI-generated content may be incorrect.">
            <a:extLst>
              <a:ext uri="{FF2B5EF4-FFF2-40B4-BE49-F238E27FC236}">
                <a16:creationId xmlns:a16="http://schemas.microsoft.com/office/drawing/2014/main" id="{1BAA993A-B32A-667F-7E32-2C0112CE1B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931" y="3297943"/>
            <a:ext cx="327600" cy="327600"/>
          </a:xfrm>
          <a:prstGeom prst="rect">
            <a:avLst/>
          </a:prstGeom>
        </p:spPr>
      </p:pic>
      <p:pic>
        <p:nvPicPr>
          <p:cNvPr id="32" name="Picture 31" descr="A hand giving a thumbs up and a star&#10;&#10;AI-generated content may be incorrect.">
            <a:extLst>
              <a:ext uri="{FF2B5EF4-FFF2-40B4-BE49-F238E27FC236}">
                <a16:creationId xmlns:a16="http://schemas.microsoft.com/office/drawing/2014/main" id="{78CCC444-59BA-341B-8AC4-E7DDA7A063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3931" y="4911259"/>
            <a:ext cx="327600" cy="327600"/>
          </a:xfrm>
          <a:prstGeom prst="rect">
            <a:avLst/>
          </a:prstGeom>
        </p:spPr>
      </p:pic>
      <p:pic>
        <p:nvPicPr>
          <p:cNvPr id="34" name="Picture 33" descr="A white outline of a book&#10;&#10;AI-generated content may be incorrect.">
            <a:extLst>
              <a:ext uri="{FF2B5EF4-FFF2-40B4-BE49-F238E27FC236}">
                <a16:creationId xmlns:a16="http://schemas.microsoft.com/office/drawing/2014/main" id="{498D13A0-B1BF-F01F-F298-AB8980844B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3931" y="5722559"/>
            <a:ext cx="327600" cy="327600"/>
          </a:xfrm>
          <a:prstGeom prst="rect">
            <a:avLst/>
          </a:prstGeom>
        </p:spPr>
      </p:pic>
      <p:pic>
        <p:nvPicPr>
          <p:cNvPr id="40" name="Picture 39" descr="A white icon with a check mark&#10;&#10;AI-generated content may be incorrect.">
            <a:extLst>
              <a:ext uri="{FF2B5EF4-FFF2-40B4-BE49-F238E27FC236}">
                <a16:creationId xmlns:a16="http://schemas.microsoft.com/office/drawing/2014/main" id="{D2B80675-4C91-AB21-6163-23F0F94EED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3931" y="4099959"/>
            <a:ext cx="327600" cy="3276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764F90C-92EC-4BF3-D923-FC612EFFD7B4}"/>
              </a:ext>
            </a:extLst>
          </p:cNvPr>
          <p:cNvSpPr txBox="1"/>
          <p:nvPr/>
        </p:nvSpPr>
        <p:spPr>
          <a:xfrm>
            <a:off x="6464410" y="2471348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Preprocessing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E25B79-8ED5-0E78-122D-25FF0BBFE0B2}"/>
              </a:ext>
            </a:extLst>
          </p:cNvPr>
          <p:cNvSpPr txBox="1"/>
          <p:nvPr/>
        </p:nvSpPr>
        <p:spPr>
          <a:xfrm>
            <a:off x="6464410" y="5701693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References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B36DF9-EFE0-3290-985D-DAA9A762568D}"/>
              </a:ext>
            </a:extLst>
          </p:cNvPr>
          <p:cNvSpPr txBox="1"/>
          <p:nvPr/>
        </p:nvSpPr>
        <p:spPr>
          <a:xfrm>
            <a:off x="6464410" y="4894235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xAI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5717F28-5207-6708-446E-24A2EA52FDCF}"/>
              </a:ext>
            </a:extLst>
          </p:cNvPr>
          <p:cNvSpPr txBox="1"/>
          <p:nvPr/>
        </p:nvSpPr>
        <p:spPr>
          <a:xfrm>
            <a:off x="6464410" y="3277077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Processing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4DCC622-A131-3853-8AC8-DEAE3009499C}"/>
              </a:ext>
            </a:extLst>
          </p:cNvPr>
          <p:cNvSpPr txBox="1"/>
          <p:nvPr/>
        </p:nvSpPr>
        <p:spPr>
          <a:xfrm>
            <a:off x="6464410" y="4079093"/>
            <a:ext cx="520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Result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Summary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Relevant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Insights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46C2B05-A5F5-6327-2BE1-32DDF484B08D}"/>
              </a:ext>
            </a:extLst>
          </p:cNvPr>
          <p:cNvSpPr txBox="1"/>
          <p:nvPr/>
        </p:nvSpPr>
        <p:spPr>
          <a:xfrm>
            <a:off x="6464410" y="1651894"/>
            <a:ext cx="534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238575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8DAA6-0197-2979-AA41-816249A6C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DF70D108-C759-ECA6-E3B0-591B2B43C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090F15D-95C0-E283-7817-6E229C577515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Picture 3" descr="A white outline of a gear with a piece of paper&#10;&#10;AI-generated content may be incorrect.">
            <a:extLst>
              <a:ext uri="{FF2B5EF4-FFF2-40B4-BE49-F238E27FC236}">
                <a16:creationId xmlns:a16="http://schemas.microsoft.com/office/drawing/2014/main" id="{299512AD-D644-653F-6064-C17262B18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38" y="472638"/>
            <a:ext cx="723600" cy="72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F9B00D-0716-1D1B-0497-B0FF81C94BB1}"/>
              </a:ext>
            </a:extLst>
          </p:cNvPr>
          <p:cNvSpPr txBox="1"/>
          <p:nvPr/>
        </p:nvSpPr>
        <p:spPr>
          <a:xfrm>
            <a:off x="501567" y="1333038"/>
            <a:ext cx="741870" cy="403838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Preprocessing</a:t>
            </a:r>
            <a:endParaRPr lang="it-IT" sz="1600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C643D6-F07C-6248-26F8-B547F3B74DF7}"/>
              </a:ext>
            </a:extLst>
          </p:cNvPr>
          <p:cNvSpPr txBox="1"/>
          <p:nvPr/>
        </p:nvSpPr>
        <p:spPr>
          <a:xfrm>
            <a:off x="1371038" y="645601"/>
            <a:ext cx="1082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Needed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Preprocessing</a:t>
            </a:r>
            <a:endParaRPr lang="it-IT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FB9AB9-8B01-EFF4-9CE4-7EDDEC0A2874}"/>
              </a:ext>
            </a:extLst>
          </p:cNvPr>
          <p:cNvGrpSpPr/>
          <p:nvPr/>
        </p:nvGrpSpPr>
        <p:grpSpPr>
          <a:xfrm>
            <a:off x="3310452" y="1763686"/>
            <a:ext cx="6698641" cy="1544400"/>
            <a:chOff x="3310452" y="2219758"/>
            <a:chExt cx="6698641" cy="1544400"/>
          </a:xfrm>
        </p:grpSpPr>
        <p:pic>
          <p:nvPicPr>
            <p:cNvPr id="10" name="Picture 9" descr="A line drawing of trees&#10;&#10;AI-generated content may be incorrect.">
              <a:extLst>
                <a:ext uri="{FF2B5EF4-FFF2-40B4-BE49-F238E27FC236}">
                  <a16:creationId xmlns:a16="http://schemas.microsoft.com/office/drawing/2014/main" id="{5E5D2F6D-2967-3B51-55F9-B5611660F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66267" y="2219758"/>
              <a:ext cx="1542826" cy="1542826"/>
            </a:xfrm>
            <a:prstGeom prst="rect">
              <a:avLst/>
            </a:prstGeom>
          </p:spPr>
        </p:pic>
        <p:pic>
          <p:nvPicPr>
            <p:cNvPr id="12" name="Picture 11" descr="A graph with dots and lines&#10;&#10;AI-generated content may be incorrect.">
              <a:extLst>
                <a:ext uri="{FF2B5EF4-FFF2-40B4-BE49-F238E27FC236}">
                  <a16:creationId xmlns:a16="http://schemas.microsoft.com/office/drawing/2014/main" id="{4AAEFDF3-0841-54DA-F544-87172C66E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10452" y="2219758"/>
              <a:ext cx="1544400" cy="1544400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9612D32-B997-AF3C-3A30-A38D029B13EF}"/>
              </a:ext>
            </a:extLst>
          </p:cNvPr>
          <p:cNvSpPr txBox="1"/>
          <p:nvPr/>
        </p:nvSpPr>
        <p:spPr>
          <a:xfrm>
            <a:off x="2241516" y="3366883"/>
            <a:ext cx="3682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 of </a:t>
            </a:r>
            <a:r>
              <a:rPr lang="it-IT" sz="1600" dirty="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Logistic</a:t>
            </a:r>
            <a:r>
              <a:rPr lang="it-IT" sz="1600" dirty="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dirty="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Regression</a:t>
            </a:r>
            <a:endParaRPr lang="it-IT" sz="1600" dirty="0">
              <a:solidFill>
                <a:srgbClr val="0F4A7C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358F76-E685-FEE0-0924-66255C7FB889}"/>
              </a:ext>
            </a:extLst>
          </p:cNvPr>
          <p:cNvSpPr txBox="1"/>
          <p:nvPr/>
        </p:nvSpPr>
        <p:spPr>
          <a:xfrm>
            <a:off x="7568759" y="3366883"/>
            <a:ext cx="3337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 of Random </a:t>
            </a:r>
            <a:r>
              <a:rPr lang="it-IT" sz="16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Forest</a:t>
            </a:r>
            <a:endParaRPr lang="it-IT" sz="1600">
              <a:solidFill>
                <a:srgbClr val="0F4A7C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2" name="Picture 21" descr="A blue squares with numbers&#10;&#10;AI-generated content may be incorrect.">
            <a:extLst>
              <a:ext uri="{FF2B5EF4-FFF2-40B4-BE49-F238E27FC236}">
                <a16:creationId xmlns:a16="http://schemas.microsoft.com/office/drawing/2014/main" id="{40F23C8C-9BA6-2EF0-1F98-B625D3E6C7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2796" y="4003759"/>
            <a:ext cx="741870" cy="741870"/>
          </a:xfrm>
          <a:prstGeom prst="rect">
            <a:avLst/>
          </a:prstGeom>
        </p:spPr>
      </p:pic>
      <p:pic>
        <p:nvPicPr>
          <p:cNvPr id="24" name="Picture 23" descr="A blue lines and circles on a black background&#10;&#10;AI-generated content may be incorrect.">
            <a:extLst>
              <a:ext uri="{FF2B5EF4-FFF2-40B4-BE49-F238E27FC236}">
                <a16:creationId xmlns:a16="http://schemas.microsoft.com/office/drawing/2014/main" id="{AD1B74DE-4810-5311-1BB7-52EBDD2C4F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1851" y="4003759"/>
            <a:ext cx="741600" cy="741600"/>
          </a:xfrm>
          <a:prstGeom prst="rect">
            <a:avLst/>
          </a:prstGeom>
        </p:spPr>
      </p:pic>
      <p:pic>
        <p:nvPicPr>
          <p:cNvPr id="26" name="Picture 25" descr="A blue line drawing of a server and gears&#10;&#10;AI-generated content may be incorrect.">
            <a:extLst>
              <a:ext uri="{FF2B5EF4-FFF2-40B4-BE49-F238E27FC236}">
                <a16:creationId xmlns:a16="http://schemas.microsoft.com/office/drawing/2014/main" id="{7E305B74-5709-0B2E-876E-94BDFE2FC3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0772" y="4003759"/>
            <a:ext cx="741600" cy="74160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9A998A0-CE57-BEF0-16A4-AFCEDC48A1B2}"/>
              </a:ext>
            </a:extLst>
          </p:cNvPr>
          <p:cNvCxnSpPr>
            <a:cxnSpLocks/>
          </p:cNvCxnSpPr>
          <p:nvPr/>
        </p:nvCxnSpPr>
        <p:spPr>
          <a:xfrm flipH="1">
            <a:off x="2413731" y="3704981"/>
            <a:ext cx="1668921" cy="252000"/>
          </a:xfrm>
          <a:prstGeom prst="straightConnector1">
            <a:avLst/>
          </a:prstGeom>
          <a:ln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D19A95E-7EFF-3A6F-55B7-266415ACB15A}"/>
              </a:ext>
            </a:extLst>
          </p:cNvPr>
          <p:cNvCxnSpPr>
            <a:cxnSpLocks/>
          </p:cNvCxnSpPr>
          <p:nvPr/>
        </p:nvCxnSpPr>
        <p:spPr>
          <a:xfrm flipH="1">
            <a:off x="4082651" y="3704981"/>
            <a:ext cx="1" cy="252000"/>
          </a:xfrm>
          <a:prstGeom prst="straightConnector1">
            <a:avLst/>
          </a:prstGeom>
          <a:ln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256EF63-48A1-9254-A966-A4C88BF64311}"/>
              </a:ext>
            </a:extLst>
          </p:cNvPr>
          <p:cNvCxnSpPr>
            <a:cxnSpLocks/>
          </p:cNvCxnSpPr>
          <p:nvPr/>
        </p:nvCxnSpPr>
        <p:spPr>
          <a:xfrm>
            <a:off x="4082652" y="3704981"/>
            <a:ext cx="1668920" cy="252000"/>
          </a:xfrm>
          <a:prstGeom prst="straightConnector1">
            <a:avLst/>
          </a:prstGeom>
          <a:ln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A blue squares with numbers&#10;&#10;AI-generated content may be incorrect.">
            <a:extLst>
              <a:ext uri="{FF2B5EF4-FFF2-40B4-BE49-F238E27FC236}">
                <a16:creationId xmlns:a16="http://schemas.microsoft.com/office/drawing/2014/main" id="{0E85F1E5-3DA2-1C19-A75B-75FEE53495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7824" y="4003759"/>
            <a:ext cx="741870" cy="741870"/>
          </a:xfrm>
          <a:prstGeom prst="rect">
            <a:avLst/>
          </a:prstGeom>
        </p:spPr>
      </p:pic>
      <p:pic>
        <p:nvPicPr>
          <p:cNvPr id="34" name="Picture 33" descr="A blue lines and circles on a black background&#10;&#10;AI-generated content may be incorrect.">
            <a:extLst>
              <a:ext uri="{FF2B5EF4-FFF2-40B4-BE49-F238E27FC236}">
                <a16:creationId xmlns:a16="http://schemas.microsoft.com/office/drawing/2014/main" id="{B141E036-F096-F2F9-D60F-0E386EEBCB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6879" y="4003759"/>
            <a:ext cx="741600" cy="741600"/>
          </a:xfrm>
          <a:prstGeom prst="rect">
            <a:avLst/>
          </a:prstGeom>
        </p:spPr>
      </p:pic>
      <p:pic>
        <p:nvPicPr>
          <p:cNvPr id="35" name="Picture 34" descr="A blue line drawing of a server and gears&#10;&#10;AI-generated content may be incorrect.">
            <a:extLst>
              <a:ext uri="{FF2B5EF4-FFF2-40B4-BE49-F238E27FC236}">
                <a16:creationId xmlns:a16="http://schemas.microsoft.com/office/drawing/2014/main" id="{97AD13BF-A71F-023C-2D64-B1D48843F0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35800" y="4003759"/>
            <a:ext cx="741600" cy="741600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922C2D8-9462-2B86-3B0C-1927C2045705}"/>
              </a:ext>
            </a:extLst>
          </p:cNvPr>
          <p:cNvCxnSpPr>
            <a:cxnSpLocks/>
          </p:cNvCxnSpPr>
          <p:nvPr/>
        </p:nvCxnSpPr>
        <p:spPr>
          <a:xfrm flipH="1">
            <a:off x="7568759" y="3704981"/>
            <a:ext cx="1668921" cy="252000"/>
          </a:xfrm>
          <a:prstGeom prst="straightConnector1">
            <a:avLst/>
          </a:prstGeom>
          <a:ln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6EB5E0A-5F6F-119E-62EC-866A0F14181D}"/>
              </a:ext>
            </a:extLst>
          </p:cNvPr>
          <p:cNvCxnSpPr>
            <a:cxnSpLocks/>
          </p:cNvCxnSpPr>
          <p:nvPr/>
        </p:nvCxnSpPr>
        <p:spPr>
          <a:xfrm flipH="1">
            <a:off x="9237679" y="3704981"/>
            <a:ext cx="1" cy="252000"/>
          </a:xfrm>
          <a:prstGeom prst="straightConnector1">
            <a:avLst/>
          </a:prstGeom>
          <a:ln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890EF26-4BC7-CE3A-7CE7-87A91042AAB9}"/>
              </a:ext>
            </a:extLst>
          </p:cNvPr>
          <p:cNvCxnSpPr>
            <a:cxnSpLocks/>
          </p:cNvCxnSpPr>
          <p:nvPr/>
        </p:nvCxnSpPr>
        <p:spPr>
          <a:xfrm>
            <a:off x="9237680" y="3704981"/>
            <a:ext cx="1668920" cy="252000"/>
          </a:xfrm>
          <a:prstGeom prst="straightConnector1">
            <a:avLst/>
          </a:prstGeom>
          <a:ln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2D6E616-7392-D7C1-5449-F7314842A189}"/>
              </a:ext>
            </a:extLst>
          </p:cNvPr>
          <p:cNvSpPr txBox="1"/>
          <p:nvPr/>
        </p:nvSpPr>
        <p:spPr>
          <a:xfrm>
            <a:off x="6626869" y="4840622"/>
            <a:ext cx="18837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 of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Numerical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6110D1-44B0-DDF2-F32A-362E82D873E9}"/>
              </a:ext>
            </a:extLst>
          </p:cNvPr>
          <p:cNvSpPr txBox="1"/>
          <p:nvPr/>
        </p:nvSpPr>
        <p:spPr>
          <a:xfrm>
            <a:off x="8295789" y="4844183"/>
            <a:ext cx="18837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 of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59A35BB-B66F-85A3-0848-191E63E5E5E3}"/>
              </a:ext>
            </a:extLst>
          </p:cNvPr>
          <p:cNvSpPr txBox="1"/>
          <p:nvPr/>
        </p:nvSpPr>
        <p:spPr>
          <a:xfrm>
            <a:off x="9964709" y="4951905"/>
            <a:ext cx="188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 of Whole Dataset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08B755F-3EC3-62B3-9BAB-1E1902A171A5}"/>
              </a:ext>
            </a:extLst>
          </p:cNvPr>
          <p:cNvSpPr txBox="1"/>
          <p:nvPr/>
        </p:nvSpPr>
        <p:spPr>
          <a:xfrm>
            <a:off x="1471841" y="4844183"/>
            <a:ext cx="18837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 of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Numerical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A87A19-52B6-35E2-D0C6-F3A8F227B919}"/>
              </a:ext>
            </a:extLst>
          </p:cNvPr>
          <p:cNvSpPr txBox="1"/>
          <p:nvPr/>
        </p:nvSpPr>
        <p:spPr>
          <a:xfrm>
            <a:off x="3145486" y="4844183"/>
            <a:ext cx="18837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 of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34136FB-3A32-812C-4CA7-10A2B4996569}"/>
              </a:ext>
            </a:extLst>
          </p:cNvPr>
          <p:cNvSpPr txBox="1"/>
          <p:nvPr/>
        </p:nvSpPr>
        <p:spPr>
          <a:xfrm>
            <a:off x="4809681" y="4955506"/>
            <a:ext cx="188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 of Whole Dataset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E9B9C3-EFF7-8D20-7FC6-D8FEE1190545}"/>
              </a:ext>
            </a:extLst>
          </p:cNvPr>
          <p:cNvSpPr txBox="1"/>
          <p:nvPr/>
        </p:nvSpPr>
        <p:spPr>
          <a:xfrm>
            <a:off x="1471841" y="5869036"/>
            <a:ext cx="1883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StandardScaler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64F331-59D3-4E8F-D6AB-A956712C69AD}"/>
              </a:ext>
            </a:extLst>
          </p:cNvPr>
          <p:cNvSpPr txBox="1"/>
          <p:nvPr/>
        </p:nvSpPr>
        <p:spPr>
          <a:xfrm>
            <a:off x="3145486" y="5873816"/>
            <a:ext cx="188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One-Hot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Encoding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727961-7220-08E0-6121-4F0EF38A3564}"/>
              </a:ext>
            </a:extLst>
          </p:cNvPr>
          <p:cNvSpPr txBox="1"/>
          <p:nvPr/>
        </p:nvSpPr>
        <p:spPr>
          <a:xfrm>
            <a:off x="9964708" y="5864940"/>
            <a:ext cx="18837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One-Hot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Encoding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DD61CF-C3B8-F44C-D4D9-0E79A23E9085}"/>
              </a:ext>
            </a:extLst>
          </p:cNvPr>
          <p:cNvSpPr txBox="1"/>
          <p:nvPr/>
        </p:nvSpPr>
        <p:spPr>
          <a:xfrm>
            <a:off x="6626868" y="5866902"/>
            <a:ext cx="18837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Preprocessing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Needed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26964C-F9A6-672C-D1A6-2EE69B14D05B}"/>
              </a:ext>
            </a:extLst>
          </p:cNvPr>
          <p:cNvSpPr txBox="1"/>
          <p:nvPr/>
        </p:nvSpPr>
        <p:spPr>
          <a:xfrm>
            <a:off x="8291063" y="5866902"/>
            <a:ext cx="1883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One-Hot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Encoding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6C293E-A7CA-C78B-CB9A-B1835E6DE95E}"/>
              </a:ext>
            </a:extLst>
          </p:cNvPr>
          <p:cNvSpPr txBox="1"/>
          <p:nvPr/>
        </p:nvSpPr>
        <p:spPr>
          <a:xfrm>
            <a:off x="4809680" y="5878596"/>
            <a:ext cx="18837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One-Hot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Encoding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StandardScaler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SelectFromModel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9B7CD7B-E0D0-2A46-CB2E-456CD5F55CBC}"/>
              </a:ext>
            </a:extLst>
          </p:cNvPr>
          <p:cNvCxnSpPr>
            <a:stCxn id="48" idx="2"/>
            <a:endCxn id="9" idx="0"/>
          </p:cNvCxnSpPr>
          <p:nvPr/>
        </p:nvCxnSpPr>
        <p:spPr>
          <a:xfrm>
            <a:off x="2413731" y="5582847"/>
            <a:ext cx="0" cy="28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8BAD3D4-9434-CFEB-FE78-15DF03505B43}"/>
              </a:ext>
            </a:extLst>
          </p:cNvPr>
          <p:cNvCxnSpPr/>
          <p:nvPr/>
        </p:nvCxnSpPr>
        <p:spPr>
          <a:xfrm>
            <a:off x="4082651" y="5578751"/>
            <a:ext cx="0" cy="28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22230D0-6B0F-25C9-DF7A-1785B481352C}"/>
              </a:ext>
            </a:extLst>
          </p:cNvPr>
          <p:cNvCxnSpPr/>
          <p:nvPr/>
        </p:nvCxnSpPr>
        <p:spPr>
          <a:xfrm>
            <a:off x="5751572" y="5578751"/>
            <a:ext cx="0" cy="28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94813BB-2D5D-9423-825B-C8466C25A7DD}"/>
              </a:ext>
            </a:extLst>
          </p:cNvPr>
          <p:cNvCxnSpPr/>
          <p:nvPr/>
        </p:nvCxnSpPr>
        <p:spPr>
          <a:xfrm>
            <a:off x="7568759" y="5582847"/>
            <a:ext cx="0" cy="28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A26D545-A1D3-D0FA-4803-156372E4E300}"/>
              </a:ext>
            </a:extLst>
          </p:cNvPr>
          <p:cNvCxnSpPr/>
          <p:nvPr/>
        </p:nvCxnSpPr>
        <p:spPr>
          <a:xfrm>
            <a:off x="9237679" y="5578751"/>
            <a:ext cx="0" cy="28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391379-45AE-9790-CCE5-90CD989070A6}"/>
              </a:ext>
            </a:extLst>
          </p:cNvPr>
          <p:cNvCxnSpPr/>
          <p:nvPr/>
        </p:nvCxnSpPr>
        <p:spPr>
          <a:xfrm>
            <a:off x="10906600" y="5578751"/>
            <a:ext cx="0" cy="28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C9B3BA3-91B5-C0BB-2BE4-EF269DD1345A}"/>
              </a:ext>
            </a:extLst>
          </p:cNvPr>
          <p:cNvSpPr txBox="1"/>
          <p:nvPr/>
        </p:nvSpPr>
        <p:spPr>
          <a:xfrm>
            <a:off x="1371038" y="950055"/>
            <a:ext cx="108209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Due to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correlation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seen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between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from the ANOVA test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decided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to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conduct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three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experiments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two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different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classifiers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data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implying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three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different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preprocessing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03383BC-1E11-7B39-46FF-C6106B35D50F}"/>
              </a:ext>
            </a:extLst>
          </p:cNvPr>
          <p:cNvCxnSpPr>
            <a:stCxn id="7" idx="2"/>
          </p:cNvCxnSpPr>
          <p:nvPr/>
        </p:nvCxnSpPr>
        <p:spPr>
          <a:xfrm flipH="1">
            <a:off x="4854852" y="1688719"/>
            <a:ext cx="1926667" cy="1057056"/>
          </a:xfrm>
          <a:prstGeom prst="straightConnector1">
            <a:avLst/>
          </a:prstGeom>
          <a:ln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B8EB0B-56E2-BFC5-5CC5-8BFB9DE89E73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781519" y="1688719"/>
            <a:ext cx="1580839" cy="1056269"/>
          </a:xfrm>
          <a:prstGeom prst="straightConnector1">
            <a:avLst/>
          </a:prstGeom>
          <a:ln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4939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5479F7D5-64C9-4E46-97BE-C08533BCCAD0}"/>
              </a:ext>
            </a:extLst>
          </p:cNvPr>
          <p:cNvSpPr txBox="1"/>
          <p:nvPr/>
        </p:nvSpPr>
        <p:spPr>
          <a:xfrm>
            <a:off x="1630399" y="4124973"/>
            <a:ext cx="103022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Our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first step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to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analyze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various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preprocessing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techniques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across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different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pipelines.</a:t>
            </a:r>
          </a:p>
          <a:p>
            <a:pPr algn="ctr"/>
            <a:endParaRPr lang="it-IT" sz="1400"/>
          </a:p>
        </p:txBody>
      </p:sp>
      <p:pic>
        <p:nvPicPr>
          <p:cNvPr id="7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322A8364-24D7-B98C-9506-D2229AD26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8" name="Oval 2">
            <a:extLst>
              <a:ext uri="{FF2B5EF4-FFF2-40B4-BE49-F238E27FC236}">
                <a16:creationId xmlns:a16="http://schemas.microsoft.com/office/drawing/2014/main" id="{FC7D4521-5574-B482-802E-C6527D23C50D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Picture 3" descr="A white outline of a gear with a piece of paper&#10;&#10;AI-generated content may be incorrect.">
            <a:extLst>
              <a:ext uri="{FF2B5EF4-FFF2-40B4-BE49-F238E27FC236}">
                <a16:creationId xmlns:a16="http://schemas.microsoft.com/office/drawing/2014/main" id="{0FE53603-3620-C54F-8947-334CF08D4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38" y="472638"/>
            <a:ext cx="723600" cy="723600"/>
          </a:xfrm>
          <a:prstGeom prst="rect">
            <a:avLst/>
          </a:prstGeom>
        </p:spPr>
      </p:pic>
      <p:sp>
        <p:nvSpPr>
          <p:cNvPr id="10" name="TextBox 4">
            <a:extLst>
              <a:ext uri="{FF2B5EF4-FFF2-40B4-BE49-F238E27FC236}">
                <a16:creationId xmlns:a16="http://schemas.microsoft.com/office/drawing/2014/main" id="{16DFEC2F-6852-4E23-5F57-21A3FDE18E7E}"/>
              </a:ext>
            </a:extLst>
          </p:cNvPr>
          <p:cNvSpPr txBox="1"/>
          <p:nvPr/>
        </p:nvSpPr>
        <p:spPr>
          <a:xfrm>
            <a:off x="501567" y="1333038"/>
            <a:ext cx="741870" cy="403838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Preprocessing</a:t>
            </a:r>
            <a:endParaRPr lang="it-IT" sz="1600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460C3DB9-498D-8150-C886-58F1765F26A3}"/>
              </a:ext>
            </a:extLst>
          </p:cNvPr>
          <p:cNvSpPr txBox="1"/>
          <p:nvPr/>
        </p:nvSpPr>
        <p:spPr>
          <a:xfrm>
            <a:off x="1371038" y="649772"/>
            <a:ext cx="1082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 of the Pipeline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07278F9-A5FB-5353-D24D-285367BCD149}"/>
              </a:ext>
            </a:extLst>
          </p:cNvPr>
          <p:cNvGrpSpPr/>
          <p:nvPr/>
        </p:nvGrpSpPr>
        <p:grpSpPr>
          <a:xfrm>
            <a:off x="1838510" y="2011361"/>
            <a:ext cx="9886017" cy="1067760"/>
            <a:chOff x="1804416" y="1760988"/>
            <a:chExt cx="9886017" cy="1067760"/>
          </a:xfrm>
        </p:grpSpPr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2BC64D36-8CE3-30F4-56EF-E37F16CD6657}"/>
                </a:ext>
              </a:extLst>
            </p:cNvPr>
            <p:cNvSpPr txBox="1"/>
            <p:nvPr/>
          </p:nvSpPr>
          <p:spPr>
            <a:xfrm>
              <a:off x="3107265" y="1760988"/>
              <a:ext cx="858316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We</a:t>
              </a:r>
              <a:r>
                <a:rPr lang="it-IT" sz="1400" b="0" i="0" u="none" strike="noStrike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adopted</a:t>
              </a:r>
              <a:r>
                <a:rPr lang="it-IT" sz="1400" b="0" i="0" u="none" strike="noStrike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the use of a Pipeline to </a:t>
              </a:r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prevent</a:t>
              </a:r>
              <a:r>
                <a:rPr lang="it-IT" sz="1400" b="0" i="0" u="none" strike="noStrike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data leakage, </a:t>
              </a:r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ensuring</a:t>
              </a:r>
              <a:r>
                <a:rPr lang="it-IT" sz="1400" b="0" i="0" u="none" strike="noStrike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that</a:t>
              </a:r>
              <a:r>
                <a:rPr lang="it-IT" sz="1400" b="0" i="0" u="none" strike="noStrike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all</a:t>
              </a:r>
              <a:r>
                <a:rPr lang="it-IT" sz="1400" b="0" i="0" u="none" strike="noStrike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preprocessing</a:t>
              </a:r>
              <a:r>
                <a:rPr lang="it-IT" sz="1400" b="0" i="0" u="none" strike="noStrike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steps are </a:t>
              </a:r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fitted</a:t>
              </a:r>
              <a:r>
                <a:rPr lang="it-IT" sz="1400" b="0" i="0" u="none" strike="noStrike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only</a:t>
              </a:r>
              <a:r>
                <a:rPr lang="it-IT" sz="1400" b="0" i="0" u="none" strike="noStrike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on the training set and </a:t>
              </a:r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then</a:t>
              </a:r>
              <a:r>
                <a:rPr lang="it-IT" sz="1400" b="0" i="0" u="none" strike="noStrike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applied</a:t>
              </a:r>
              <a:r>
                <a:rPr lang="it-IT" sz="1400" b="0" i="0" u="none" strike="noStrike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to the test set. In </a:t>
              </a:r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fact</a:t>
              </a:r>
              <a:r>
                <a:rPr lang="it-IT" sz="1400" b="0" i="0" u="none" strike="noStrike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test data </a:t>
              </a:r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remains</a:t>
              </a:r>
              <a:r>
                <a:rPr lang="it-IT" sz="1400" b="0" i="0" u="none" strike="noStrike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completely</a:t>
              </a:r>
              <a:r>
                <a:rPr lang="it-IT" sz="1400" b="0" i="0" u="none" strike="noStrike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unseen</a:t>
              </a:r>
              <a:r>
                <a:rPr lang="it-IT" sz="1400" b="0" i="0" u="none" strike="noStrike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until</a:t>
              </a:r>
              <a:r>
                <a:rPr lang="it-IT" sz="1400" b="0" i="0" u="none" strike="noStrike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prediction</a:t>
              </a:r>
              <a:r>
                <a:rPr lang="it-IT" sz="140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.</a:t>
              </a:r>
              <a:endPara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pic>
          <p:nvPicPr>
            <p:cNvPr id="3" name="Picture 2" descr="A blue line drawing of a coin and a flag&#10;&#10;AI-generated content may be incorrect.">
              <a:extLst>
                <a:ext uri="{FF2B5EF4-FFF2-40B4-BE49-F238E27FC236}">
                  <a16:creationId xmlns:a16="http://schemas.microsoft.com/office/drawing/2014/main" id="{97297557-38D5-53B9-BA44-145FFB453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04416" y="1770446"/>
              <a:ext cx="1058302" cy="10583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5844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934314A6-1BB0-9A57-7FEA-F2576F72D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7EDDD43-1CCF-4113-D8C5-C859221346BA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Picture 3" descr="A white outline of a gear with a piece of paper&#10;&#10;AI-generated content may be incorrect.">
            <a:extLst>
              <a:ext uri="{FF2B5EF4-FFF2-40B4-BE49-F238E27FC236}">
                <a16:creationId xmlns:a16="http://schemas.microsoft.com/office/drawing/2014/main" id="{0EF9BED1-0682-8E9D-87DA-03D8FDDC9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38" y="472638"/>
            <a:ext cx="723600" cy="72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5254E5-5FE4-A941-DF84-52037607949B}"/>
              </a:ext>
            </a:extLst>
          </p:cNvPr>
          <p:cNvSpPr txBox="1"/>
          <p:nvPr/>
        </p:nvSpPr>
        <p:spPr>
          <a:xfrm>
            <a:off x="501567" y="1333038"/>
            <a:ext cx="741870" cy="403838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Preprocessing</a:t>
            </a:r>
            <a:endParaRPr lang="it-IT" sz="1600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E63CD8-7151-F66A-9796-0A437CED529A}"/>
              </a:ext>
            </a:extLst>
          </p:cNvPr>
          <p:cNvSpPr txBox="1"/>
          <p:nvPr/>
        </p:nvSpPr>
        <p:spPr>
          <a:xfrm>
            <a:off x="1567412" y="649772"/>
            <a:ext cx="313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StandardScaler</a:t>
            </a:r>
            <a:endParaRPr lang="it-IT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00EF140-DC96-EC51-41AB-C20728B5C8FA}"/>
              </a:ext>
            </a:extLst>
          </p:cNvPr>
          <p:cNvSpPr txBox="1"/>
          <p:nvPr/>
        </p:nvSpPr>
        <p:spPr>
          <a:xfrm>
            <a:off x="1763789" y="1387885"/>
            <a:ext cx="274171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From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our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exploration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features,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have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observed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that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they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have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different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ranges,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which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could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pose a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problem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for the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Logistic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Regression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classifier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0730D61-2B8D-16B1-349B-0B5F0B2A4758}"/>
              </a:ext>
            </a:extLst>
          </p:cNvPr>
          <p:cNvSpPr txBox="1"/>
          <p:nvPr/>
        </p:nvSpPr>
        <p:spPr>
          <a:xfrm>
            <a:off x="1826444" y="3931067"/>
            <a:ext cx="261639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normalize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using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Standard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Scaler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 the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experiments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involving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Logistic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Regression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that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utilize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features.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endParaRPr lang="it-IT" sz="16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F1681E4-187F-9297-ABBE-8AE10AB986D0}"/>
              </a:ext>
            </a:extLst>
          </p:cNvPr>
          <p:cNvCxnSpPr>
            <a:cxnSpLocks/>
          </p:cNvCxnSpPr>
          <p:nvPr/>
        </p:nvCxnSpPr>
        <p:spPr>
          <a:xfrm>
            <a:off x="3134644" y="3088073"/>
            <a:ext cx="0" cy="793118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C48AEF1-29F9-90B8-7F96-AA21F778376B}"/>
              </a:ext>
            </a:extLst>
          </p:cNvPr>
          <p:cNvSpPr txBox="1"/>
          <p:nvPr/>
        </p:nvSpPr>
        <p:spPr>
          <a:xfrm>
            <a:off x="5729678" y="649772"/>
            <a:ext cx="2103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OneHotEncoder</a:t>
            </a:r>
            <a:endParaRPr lang="it-IT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1" name="CasellaDiTesto 8">
            <a:extLst>
              <a:ext uri="{FF2B5EF4-FFF2-40B4-BE49-F238E27FC236}">
                <a16:creationId xmlns:a16="http://schemas.microsoft.com/office/drawing/2014/main" id="{B8B8D1D5-566E-951E-1D96-8467B76E0F96}"/>
              </a:ext>
            </a:extLst>
          </p:cNvPr>
          <p:cNvSpPr txBox="1"/>
          <p:nvPr/>
        </p:nvSpPr>
        <p:spPr>
          <a:xfrm>
            <a:off x="5409919" y="1333038"/>
            <a:ext cx="27432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Since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our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 do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not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have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meaningful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order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encode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them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One Hot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Encoding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all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experiments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where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they’re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</a:t>
            </a:r>
          </a:p>
          <a:p>
            <a:pPr algn="ctr"/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Even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though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decision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trees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usually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handle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directly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the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scikit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variant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requires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encoding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some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type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encoder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such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One-Hot,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hence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decision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using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type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encoding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even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when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Random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Forest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used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CasellaDiTesto 7">
            <a:extLst>
              <a:ext uri="{FF2B5EF4-FFF2-40B4-BE49-F238E27FC236}">
                <a16:creationId xmlns:a16="http://schemas.microsoft.com/office/drawing/2014/main" id="{DDE4B17C-1FBC-5224-BD5F-C90391C057E7}"/>
              </a:ext>
            </a:extLst>
          </p:cNvPr>
          <p:cNvSpPr txBox="1"/>
          <p:nvPr/>
        </p:nvSpPr>
        <p:spPr>
          <a:xfrm>
            <a:off x="9056611" y="1333038"/>
            <a:ext cx="2743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it-IT" sz="140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SelectFromModel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in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experiments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Logistic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Regression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when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using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entire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dataset,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automatically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most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important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based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on the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model's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importance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E2440F-A76A-CBA5-8A5F-3224AEEF12FB}"/>
              </a:ext>
            </a:extLst>
          </p:cNvPr>
          <p:cNvSpPr txBox="1"/>
          <p:nvPr/>
        </p:nvSpPr>
        <p:spPr>
          <a:xfrm>
            <a:off x="8861165" y="511272"/>
            <a:ext cx="3135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Feature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Selection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SelectFromModel</a:t>
            </a:r>
            <a:endParaRPr lang="it-IT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80DD21-B554-15F6-D608-B5D4B8DCB414}"/>
              </a:ext>
            </a:extLst>
          </p:cNvPr>
          <p:cNvSpPr txBox="1"/>
          <p:nvPr/>
        </p:nvSpPr>
        <p:spPr>
          <a:xfrm>
            <a:off x="9056611" y="4269732"/>
            <a:ext cx="27432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 works by fitting a model that assigns importance scores to each feature—such as coefficients in linear models or feature importances in tree-based models—and then selects features whose importance exceeds a given threshold.</a:t>
            </a:r>
            <a:endParaRPr lang="it-IT" sz="140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DF70CB-5662-602A-CB39-E01FC9CD4029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10428211" y="3829579"/>
            <a:ext cx="1977" cy="440153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887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7B146-1AD0-D59E-3841-E68F23811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AE061792-F1BF-7397-F69C-DD6A6ADFF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441" y="5384799"/>
            <a:ext cx="1145948" cy="11459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2595D-8992-E5AE-37B5-D5E97595DC8C}"/>
              </a:ext>
            </a:extLst>
          </p:cNvPr>
          <p:cNvSpPr txBox="1"/>
          <p:nvPr/>
        </p:nvSpPr>
        <p:spPr>
          <a:xfrm>
            <a:off x="1443365" y="3808807"/>
            <a:ext cx="2800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Table</a:t>
            </a:r>
            <a:r>
              <a:rPr lang="it-IT" sz="20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20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Contents</a:t>
            </a:r>
            <a:endParaRPr lang="it-IT" sz="2000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8067E5-4314-CC0D-D912-AB422B79E736}"/>
              </a:ext>
            </a:extLst>
          </p:cNvPr>
          <p:cNvSpPr txBox="1"/>
          <p:nvPr/>
        </p:nvSpPr>
        <p:spPr>
          <a:xfrm>
            <a:off x="243215" y="386156"/>
            <a:ext cx="5058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Identification</a:t>
            </a:r>
            <a:r>
              <a:rPr lang="it-IT" sz="44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malwares from Windows PE files</a:t>
            </a:r>
            <a:endParaRPr lang="it-IT" sz="4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91DF6DB-549D-8285-0144-B34B9929FC19}"/>
              </a:ext>
            </a:extLst>
          </p:cNvPr>
          <p:cNvSpPr/>
          <p:nvPr/>
        </p:nvSpPr>
        <p:spPr>
          <a:xfrm>
            <a:off x="5858621" y="2398839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D4674A3-2F0C-D915-FC7A-82AC3D6BD7AD}"/>
              </a:ext>
            </a:extLst>
          </p:cNvPr>
          <p:cNvSpPr/>
          <p:nvPr/>
        </p:nvSpPr>
        <p:spPr>
          <a:xfrm>
            <a:off x="5858621" y="1583826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8E7466B-2ABE-7AF3-FC7A-29ADA14F7047}"/>
              </a:ext>
            </a:extLst>
          </p:cNvPr>
          <p:cNvSpPr/>
          <p:nvPr/>
        </p:nvSpPr>
        <p:spPr>
          <a:xfrm>
            <a:off x="5858621" y="48178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03278A-3892-6714-2FE6-7A75A044CEA9}"/>
              </a:ext>
            </a:extLst>
          </p:cNvPr>
          <p:cNvSpPr/>
          <p:nvPr/>
        </p:nvSpPr>
        <p:spPr>
          <a:xfrm>
            <a:off x="5858621" y="3204568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8CC0E2E-4B66-B1E1-4D7F-B35D7C082D6B}"/>
              </a:ext>
            </a:extLst>
          </p:cNvPr>
          <p:cNvSpPr/>
          <p:nvPr/>
        </p:nvSpPr>
        <p:spPr>
          <a:xfrm>
            <a:off x="5858621" y="40065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E5A369D-E14E-CF58-D23B-B0A059E5D539}"/>
              </a:ext>
            </a:extLst>
          </p:cNvPr>
          <p:cNvSpPr/>
          <p:nvPr/>
        </p:nvSpPr>
        <p:spPr>
          <a:xfrm>
            <a:off x="5860526" y="56291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434173E-1C0E-14F6-C3B6-CDD509A87CF7}"/>
              </a:ext>
            </a:extLst>
          </p:cNvPr>
          <p:cNvSpPr/>
          <p:nvPr/>
        </p:nvSpPr>
        <p:spPr>
          <a:xfrm>
            <a:off x="5858621" y="774383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Picture 22" descr="A white circle with a dart in center&#10;&#10;AI-generated content may be incorrect.">
            <a:extLst>
              <a:ext uri="{FF2B5EF4-FFF2-40B4-BE49-F238E27FC236}">
                <a16:creationId xmlns:a16="http://schemas.microsoft.com/office/drawing/2014/main" id="{FA4E872E-EF31-3138-7170-59610F920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950061" y="863966"/>
            <a:ext cx="331470" cy="331470"/>
          </a:xfrm>
          <a:prstGeom prst="rect">
            <a:avLst/>
          </a:prstGeom>
        </p:spPr>
      </p:pic>
      <p:pic>
        <p:nvPicPr>
          <p:cNvPr id="25" name="Picture 24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5397E05C-8395-4EA9-56DC-8FE64E162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931" y="1677201"/>
            <a:ext cx="327600" cy="3276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DA228EA-4E77-1F57-9770-4C16441BFC01}"/>
              </a:ext>
            </a:extLst>
          </p:cNvPr>
          <p:cNvSpPr txBox="1"/>
          <p:nvPr/>
        </p:nvSpPr>
        <p:spPr>
          <a:xfrm>
            <a:off x="6464411" y="845035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Goal Definition</a:t>
            </a:r>
          </a:p>
        </p:txBody>
      </p:sp>
      <p:pic>
        <p:nvPicPr>
          <p:cNvPr id="28" name="Picture 27" descr="A white outline of a gear with a piece of paper&#10;&#10;AI-generated content may be incorrect.">
            <a:extLst>
              <a:ext uri="{FF2B5EF4-FFF2-40B4-BE49-F238E27FC236}">
                <a16:creationId xmlns:a16="http://schemas.microsoft.com/office/drawing/2014/main" id="{290C5C44-D4CD-3D7C-FBC7-E8DBB2A01C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931" y="2492214"/>
            <a:ext cx="327600" cy="327600"/>
          </a:xfrm>
          <a:prstGeom prst="rect">
            <a:avLst/>
          </a:prstGeom>
        </p:spPr>
      </p:pic>
      <p:pic>
        <p:nvPicPr>
          <p:cNvPr id="30" name="Picture 29" descr="A white line drawing of a data filter&#10;&#10;AI-generated content may be incorrect.">
            <a:extLst>
              <a:ext uri="{FF2B5EF4-FFF2-40B4-BE49-F238E27FC236}">
                <a16:creationId xmlns:a16="http://schemas.microsoft.com/office/drawing/2014/main" id="{E3D0F611-EE5B-0120-EB2F-053B0CD0BE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931" y="3297943"/>
            <a:ext cx="327600" cy="327600"/>
          </a:xfrm>
          <a:prstGeom prst="rect">
            <a:avLst/>
          </a:prstGeom>
        </p:spPr>
      </p:pic>
      <p:pic>
        <p:nvPicPr>
          <p:cNvPr id="32" name="Picture 31" descr="A hand giving a thumbs up and a star&#10;&#10;AI-generated content may be incorrect.">
            <a:extLst>
              <a:ext uri="{FF2B5EF4-FFF2-40B4-BE49-F238E27FC236}">
                <a16:creationId xmlns:a16="http://schemas.microsoft.com/office/drawing/2014/main" id="{61DCC5E8-A667-B4F9-BB82-DCCF2A03B3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3931" y="4911259"/>
            <a:ext cx="327600" cy="327600"/>
          </a:xfrm>
          <a:prstGeom prst="rect">
            <a:avLst/>
          </a:prstGeom>
        </p:spPr>
      </p:pic>
      <p:pic>
        <p:nvPicPr>
          <p:cNvPr id="34" name="Picture 33" descr="A white outline of a book&#10;&#10;AI-generated content may be incorrect.">
            <a:extLst>
              <a:ext uri="{FF2B5EF4-FFF2-40B4-BE49-F238E27FC236}">
                <a16:creationId xmlns:a16="http://schemas.microsoft.com/office/drawing/2014/main" id="{DBD104A4-2A09-3400-5204-E9D6B11BD2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3931" y="5722559"/>
            <a:ext cx="327600" cy="327600"/>
          </a:xfrm>
          <a:prstGeom prst="rect">
            <a:avLst/>
          </a:prstGeom>
        </p:spPr>
      </p:pic>
      <p:pic>
        <p:nvPicPr>
          <p:cNvPr id="40" name="Picture 39" descr="A white icon with a check mark&#10;&#10;AI-generated content may be incorrect.">
            <a:extLst>
              <a:ext uri="{FF2B5EF4-FFF2-40B4-BE49-F238E27FC236}">
                <a16:creationId xmlns:a16="http://schemas.microsoft.com/office/drawing/2014/main" id="{E519E32E-DBA4-5B5B-C9A5-AB06AFA875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3931" y="4099959"/>
            <a:ext cx="327600" cy="3276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F020A79-4E18-611A-6D6B-CF9276213CB6}"/>
              </a:ext>
            </a:extLst>
          </p:cNvPr>
          <p:cNvSpPr txBox="1"/>
          <p:nvPr/>
        </p:nvSpPr>
        <p:spPr>
          <a:xfrm>
            <a:off x="6464410" y="2471348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Preprocessing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D3F7959-AED7-3773-DF30-D2D821C733B1}"/>
              </a:ext>
            </a:extLst>
          </p:cNvPr>
          <p:cNvSpPr txBox="1"/>
          <p:nvPr/>
        </p:nvSpPr>
        <p:spPr>
          <a:xfrm>
            <a:off x="6464410" y="5701693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References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2E031FC-82B4-23C1-AD27-5A1E962019D8}"/>
              </a:ext>
            </a:extLst>
          </p:cNvPr>
          <p:cNvSpPr txBox="1"/>
          <p:nvPr/>
        </p:nvSpPr>
        <p:spPr>
          <a:xfrm>
            <a:off x="6464410" y="4894235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xAI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96C55E-6825-2D63-BA46-B042DAF5DEF1}"/>
              </a:ext>
            </a:extLst>
          </p:cNvPr>
          <p:cNvSpPr txBox="1"/>
          <p:nvPr/>
        </p:nvSpPr>
        <p:spPr>
          <a:xfrm>
            <a:off x="6464410" y="3277077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Processing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1BA9BDA-3148-7C82-F8BD-B5349AED2B41}"/>
              </a:ext>
            </a:extLst>
          </p:cNvPr>
          <p:cNvSpPr txBox="1"/>
          <p:nvPr/>
        </p:nvSpPr>
        <p:spPr>
          <a:xfrm>
            <a:off x="6464410" y="4079093"/>
            <a:ext cx="520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Result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Summary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Relevant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Insights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220A02-5D57-1FE9-89E2-2A2028C789A4}"/>
              </a:ext>
            </a:extLst>
          </p:cNvPr>
          <p:cNvSpPr txBox="1"/>
          <p:nvPr/>
        </p:nvSpPr>
        <p:spPr>
          <a:xfrm>
            <a:off x="6464410" y="1651894"/>
            <a:ext cx="534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210670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7836DC7C-9AA1-3E1D-655D-A46B4CA4C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55F4FDA-2C16-9A26-1B2C-2B1170DD1ED1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8FFD92-2D4F-9D13-D28E-2F73D6D0221B}"/>
              </a:ext>
            </a:extLst>
          </p:cNvPr>
          <p:cNvSpPr txBox="1"/>
          <p:nvPr/>
        </p:nvSpPr>
        <p:spPr>
          <a:xfrm>
            <a:off x="501567" y="1333038"/>
            <a:ext cx="741870" cy="403838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Processing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1BF7F0-6DFA-E4F0-BB92-68DAF7469850}"/>
              </a:ext>
            </a:extLst>
          </p:cNvPr>
          <p:cNvSpPr txBox="1"/>
          <p:nvPr/>
        </p:nvSpPr>
        <p:spPr>
          <a:xfrm>
            <a:off x="1371038" y="649772"/>
            <a:ext cx="1082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Choice of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CrossValidation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1711FF-1299-3B66-A80A-E722537F499A}"/>
              </a:ext>
            </a:extLst>
          </p:cNvPr>
          <p:cNvSpPr txBox="1"/>
          <p:nvPr/>
        </p:nvSpPr>
        <p:spPr>
          <a:xfrm>
            <a:off x="2140772" y="1582339"/>
            <a:ext cx="9100969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each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our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data processing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used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cross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validation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method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used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for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three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main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reasons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 algn="just"/>
            <a:endParaRPr lang="it-IT" sz="16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200150" lvl="2" indent="-285750" algn="just">
              <a:buFontTx/>
              <a:buChar char="-"/>
            </a:pPr>
            <a:r>
              <a:rPr lang="it-IT" sz="16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Prevents</a:t>
            </a:r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overfitting</a:t>
            </a:r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helps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detect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model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too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closely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fitting the training data and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not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generalizing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well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1200150" lvl="2" indent="-285750" algn="just">
              <a:buClr>
                <a:srgbClr val="0F4A7C"/>
              </a:buClr>
              <a:buFontTx/>
              <a:buChar char="-"/>
            </a:pPr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More </a:t>
            </a:r>
            <a:r>
              <a:rPr lang="it-IT" sz="16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reliable</a:t>
            </a:r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evaluation</a:t>
            </a:r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Instead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testing the model on a single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train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-test split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methods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permits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to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average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results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over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several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splits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for a more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stable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estimate.</a:t>
            </a:r>
          </a:p>
          <a:p>
            <a:pPr marL="1200150" lvl="2" indent="-285750" algn="just">
              <a:buFontTx/>
              <a:buChar char="-"/>
            </a:pPr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Better use of data: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All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data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gets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used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for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both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training and testing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at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different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points.</a:t>
            </a:r>
          </a:p>
          <a:p>
            <a:pPr algn="just"/>
            <a:endParaRPr lang="it-IT" sz="16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just"/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our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case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use k-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fold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cross-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validation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splitting data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into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k (in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our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case 10)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folds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and training the model on k–1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folds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testing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on the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remaining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one,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repeating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process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k times.</a:t>
            </a:r>
          </a:p>
          <a:p>
            <a:endParaRPr lang="it-IT"/>
          </a:p>
        </p:txBody>
      </p:sp>
      <p:pic>
        <p:nvPicPr>
          <p:cNvPr id="13" name="Picture 12" descr="A blue line graph with squares and lines&#10;&#10;AI-generated content may be incorrect.">
            <a:extLst>
              <a:ext uri="{FF2B5EF4-FFF2-40B4-BE49-F238E27FC236}">
                <a16:creationId xmlns:a16="http://schemas.microsoft.com/office/drawing/2014/main" id="{02B56026-44DB-A2E9-06C4-20A382BF5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226" y="2209980"/>
            <a:ext cx="495979" cy="495979"/>
          </a:xfrm>
          <a:prstGeom prst="rect">
            <a:avLst/>
          </a:prstGeom>
        </p:spPr>
      </p:pic>
      <p:pic>
        <p:nvPicPr>
          <p:cNvPr id="15" name="Picture 14" descr="A blue line art of a hand and a gear&#10;&#10;AI-generated content may be incorrect.">
            <a:extLst>
              <a:ext uri="{FF2B5EF4-FFF2-40B4-BE49-F238E27FC236}">
                <a16:creationId xmlns:a16="http://schemas.microsoft.com/office/drawing/2014/main" id="{7D66FE24-6B7C-DFE2-F563-37E01C318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4005" y="2873474"/>
            <a:ext cx="493200" cy="493200"/>
          </a:xfrm>
          <a:prstGeom prst="rect">
            <a:avLst/>
          </a:prstGeom>
        </p:spPr>
      </p:pic>
      <p:pic>
        <p:nvPicPr>
          <p:cNvPr id="17" name="Picture 16" descr="A blue line drawing of a diagram&#10;&#10;AI-generated content may be incorrect.">
            <a:extLst>
              <a:ext uri="{FF2B5EF4-FFF2-40B4-BE49-F238E27FC236}">
                <a16:creationId xmlns:a16="http://schemas.microsoft.com/office/drawing/2014/main" id="{66859B99-8053-8886-4003-E3F587269B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4005" y="3587979"/>
            <a:ext cx="493200" cy="493200"/>
          </a:xfrm>
          <a:prstGeom prst="rect">
            <a:avLst/>
          </a:prstGeom>
        </p:spPr>
      </p:pic>
      <p:pic>
        <p:nvPicPr>
          <p:cNvPr id="2" name="Picture 29" descr="A white line drawing of a data filter&#10;&#10;AI-generated content may be incorrect.">
            <a:extLst>
              <a:ext uri="{FF2B5EF4-FFF2-40B4-BE49-F238E27FC236}">
                <a16:creationId xmlns:a16="http://schemas.microsoft.com/office/drawing/2014/main" id="{9CE03248-60FA-5C08-0C5C-98AA421F89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567" y="490908"/>
            <a:ext cx="723600" cy="72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545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20632-5A52-219C-144E-2496D1434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038F573D-3662-3552-53CD-79E209582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A7A1396-3639-A9A7-9727-F1A63256F22C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C314BB-176E-C6AA-6E70-F503E3D100A5}"/>
              </a:ext>
            </a:extLst>
          </p:cNvPr>
          <p:cNvSpPr txBox="1"/>
          <p:nvPr/>
        </p:nvSpPr>
        <p:spPr>
          <a:xfrm>
            <a:off x="501567" y="1333038"/>
            <a:ext cx="741870" cy="403838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Processing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7BECE3-860C-8AB6-0F1B-2CE0C7728AB1}"/>
              </a:ext>
            </a:extLst>
          </p:cNvPr>
          <p:cNvSpPr txBox="1"/>
          <p:nvPr/>
        </p:nvSpPr>
        <p:spPr>
          <a:xfrm>
            <a:off x="1371038" y="665161"/>
            <a:ext cx="10820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Performance </a:t>
            </a:r>
            <a:r>
              <a:rPr lang="it-IT" sz="16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evaluation</a:t>
            </a:r>
            <a:endParaRPr lang="it-IT" sz="16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Picture 29" descr="A white line drawing of a data filter&#10;&#10;AI-generated content may be incorrect.">
            <a:extLst>
              <a:ext uri="{FF2B5EF4-FFF2-40B4-BE49-F238E27FC236}">
                <a16:creationId xmlns:a16="http://schemas.microsoft.com/office/drawing/2014/main" id="{82C8C844-147B-D9B3-1875-705F17CF2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67" y="490908"/>
            <a:ext cx="723600" cy="72360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7695113-9A02-AE7A-287C-2F9C55E8F89D}"/>
              </a:ext>
            </a:extLst>
          </p:cNvPr>
          <p:cNvSpPr txBox="1"/>
          <p:nvPr/>
        </p:nvSpPr>
        <p:spPr>
          <a:xfrm>
            <a:off x="2611113" y="1476505"/>
            <a:ext cx="8340811" cy="5124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evaluate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performances and compare the models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used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different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metrics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lnSpc>
                <a:spcPts val="1350"/>
              </a:lnSpc>
              <a:buNone/>
            </a:pPr>
            <a:endParaRPr lang="it-IT" sz="14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285750" indent="-285750">
              <a:lnSpc>
                <a:spcPts val="1350"/>
              </a:lnSpc>
              <a:buClr>
                <a:srgbClr val="0F4A7C"/>
              </a:buClr>
              <a:buFontTx/>
              <a:buChar char="-"/>
            </a:pPr>
            <a:r>
              <a:rPr lang="it-IT" sz="1400" b="1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Accuracy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use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accuracy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 general performance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measure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giving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 general idea of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how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well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the model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performing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across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both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benign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and malware classes.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</a:rPr>
              <a:t>Since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</a:rPr>
              <a:t> the dataset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</a:rPr>
              <a:t>is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</a:rPr>
              <a:t>balanced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</a:rPr>
              <a:t>accuracy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</a:rPr>
              <a:t>gives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</a:rPr>
              <a:t>interesting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</a:rPr>
              <a:t>results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endParaRPr lang="it-IT" sz="14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Clr>
                <a:srgbClr val="0F4A7C"/>
              </a:buClr>
              <a:buNone/>
            </a:pPr>
            <a:endParaRPr lang="it-IT" sz="14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285750" indent="-285750">
              <a:lnSpc>
                <a:spcPts val="1350"/>
              </a:lnSpc>
              <a:buClr>
                <a:srgbClr val="0F4A7C"/>
              </a:buClr>
              <a:buFontTx/>
              <a:buChar char="-"/>
            </a:pPr>
            <a:r>
              <a:rPr lang="it-IT" sz="1400" b="1" err="1">
                <a:solidFill>
                  <a:srgbClr val="000000"/>
                </a:solidFill>
                <a:latin typeface="Menlo" panose="020B0609030804020204" pitchFamily="49" charset="0"/>
              </a:rPr>
              <a:t>Confusion</a:t>
            </a:r>
            <a:r>
              <a:rPr lang="it-IT" sz="1400" b="1">
                <a:solidFill>
                  <a:srgbClr val="000000"/>
                </a:solidFill>
                <a:latin typeface="Menlo" panose="020B0609030804020204" pitchFamily="49" charset="0"/>
              </a:rPr>
              <a:t> Matrix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</a:rPr>
              <a:t>: 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 gain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deeper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insights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into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classification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performance,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also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examined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the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matrices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for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each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fold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analysis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allows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to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observe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both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correct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incorrect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classifications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for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each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class.</a:t>
            </a:r>
          </a:p>
          <a:p>
            <a:pPr marL="285750" indent="-285750">
              <a:lnSpc>
                <a:spcPts val="1350"/>
              </a:lnSpc>
              <a:buClr>
                <a:srgbClr val="0F4A7C"/>
              </a:buClr>
              <a:buFontTx/>
              <a:buChar char="-"/>
            </a:pPr>
            <a:endParaRPr lang="it-IT" sz="14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285750" indent="-285750">
              <a:lnSpc>
                <a:spcPts val="1350"/>
              </a:lnSpc>
              <a:buClr>
                <a:srgbClr val="0F4A7C"/>
              </a:buClr>
              <a:buFontTx/>
              <a:buChar char="-"/>
            </a:pPr>
            <a:r>
              <a:rPr lang="it-IT" sz="1400" b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Precision </a:t>
            </a:r>
            <a:r>
              <a:rPr lang="it-IT" sz="1400" b="1">
                <a:solidFill>
                  <a:srgbClr val="000000"/>
                </a:solidFill>
                <a:latin typeface="Menlo" panose="020B0609030804020204" pitchFamily="49" charset="0"/>
              </a:rPr>
              <a:t>&amp; Recall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summarize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the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results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and compare models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effectively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focused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on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precision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and recall. Precision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crucial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because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 false positive (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where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malware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incorrectly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classified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benign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can lead to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serious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risks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such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undetected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malicious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software. Recall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important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to make sure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that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the model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correctly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identifies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all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instances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of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benign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software,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preventing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unnecessary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false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alarms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</a:p>
          <a:p>
            <a:pPr marL="285750" indent="-285750">
              <a:lnSpc>
                <a:spcPts val="1350"/>
              </a:lnSpc>
              <a:buClr>
                <a:srgbClr val="0F4A7C"/>
              </a:buClr>
              <a:buFontTx/>
              <a:buChar char="-"/>
            </a:pPr>
            <a:endParaRPr lang="it-IT" sz="14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285750" indent="-285750">
              <a:lnSpc>
                <a:spcPts val="1350"/>
              </a:lnSpc>
              <a:buClr>
                <a:srgbClr val="0F4A7C"/>
              </a:buClr>
              <a:buFontTx/>
              <a:buChar char="-"/>
            </a:pPr>
            <a:r>
              <a:rPr lang="it-IT" sz="1400" b="1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F-measure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to compare the overall performance of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different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models,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also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computed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the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F-measure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which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provides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 single score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that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balances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precision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and recall.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metric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particularly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useful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when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both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false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positives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and false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negatives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carry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significant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consequences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However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since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our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dataset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balanced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accuracy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could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be a good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metric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to compare models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endParaRPr lang="it-IT" sz="14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b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it-IT" sz="14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1789029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F216E986-8C45-E58D-D8EF-43EAEEF9D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4" name="Oval 2">
            <a:extLst>
              <a:ext uri="{FF2B5EF4-FFF2-40B4-BE49-F238E27FC236}">
                <a16:creationId xmlns:a16="http://schemas.microsoft.com/office/drawing/2014/main" id="{DEF63369-9C4F-7A65-4C8A-461EDAC62022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D3822-0C18-FA4D-8955-4184F097200E}"/>
              </a:ext>
            </a:extLst>
          </p:cNvPr>
          <p:cNvSpPr txBox="1"/>
          <p:nvPr/>
        </p:nvSpPr>
        <p:spPr>
          <a:xfrm>
            <a:off x="501567" y="1333038"/>
            <a:ext cx="741870" cy="403838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Processing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6DEBDC-2063-C102-FB6C-7767A0795E05}"/>
              </a:ext>
            </a:extLst>
          </p:cNvPr>
          <p:cNvSpPr txBox="1"/>
          <p:nvPr/>
        </p:nvSpPr>
        <p:spPr>
          <a:xfrm>
            <a:off x="1371038" y="372773"/>
            <a:ext cx="3916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it-IT" b="1" baseline="30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Experiment: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Logistic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Regression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</a:t>
            </a:r>
          </a:p>
        </p:txBody>
      </p:sp>
      <p:pic>
        <p:nvPicPr>
          <p:cNvPr id="9" name="Picture 29" descr="A white line drawing of a data filter&#10;&#10;AI-generated content may be incorrect.">
            <a:extLst>
              <a:ext uri="{FF2B5EF4-FFF2-40B4-BE49-F238E27FC236}">
                <a16:creationId xmlns:a16="http://schemas.microsoft.com/office/drawing/2014/main" id="{27CF29DA-1209-EC50-21C8-8309C7BC4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67" y="490908"/>
            <a:ext cx="723600" cy="72360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DB4A118-04B8-F62C-56D1-0C2316EFCD5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0841"/>
          <a:stretch/>
        </p:blipFill>
        <p:spPr>
          <a:xfrm>
            <a:off x="1350741" y="1813127"/>
            <a:ext cx="3807915" cy="2166083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32BD4FA-679F-1880-2678-B1B132D10607}"/>
              </a:ext>
            </a:extLst>
          </p:cNvPr>
          <p:cNvSpPr txBox="1"/>
          <p:nvPr/>
        </p:nvSpPr>
        <p:spPr>
          <a:xfrm>
            <a:off x="1427760" y="4351439"/>
            <a:ext cx="3653876" cy="1174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350"/>
              </a:lnSpc>
            </a:pP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</a:rPr>
              <a:t>As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</a:rPr>
              <a:t>already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</a:rPr>
              <a:t>said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</a:rPr>
              <a:t>s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ince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the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numerical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have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different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scales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apply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-processing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phase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in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which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</a:rPr>
              <a:t>normalize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them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Standard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Scaler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879D49-2D84-AD59-E1BE-486DBB94D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7108" y="0"/>
            <a:ext cx="6904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4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FACA4D4-E893-A1BB-0976-DBB59E250CA7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Picture 4" descr="A white circle with a dart in center&#10;&#10;AI-generated content may be incorrect.">
            <a:extLst>
              <a:ext uri="{FF2B5EF4-FFF2-40B4-BE49-F238E27FC236}">
                <a16:creationId xmlns:a16="http://schemas.microsoft.com/office/drawing/2014/main" id="{A384494A-4216-40B5-576A-587A7F51A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0251B9-4E2A-2C4B-1D94-50F270984CBF}"/>
              </a:ext>
            </a:extLst>
          </p:cNvPr>
          <p:cNvSpPr txBox="1"/>
          <p:nvPr/>
        </p:nvSpPr>
        <p:spPr>
          <a:xfrm>
            <a:off x="431804" y="1392342"/>
            <a:ext cx="881267" cy="3919775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20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Goal Definition</a:t>
            </a:r>
          </a:p>
        </p:txBody>
      </p:sp>
      <p:pic>
        <p:nvPicPr>
          <p:cNvPr id="7" name="Picture 6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68914E85-A134-D883-4A6B-31661ACD4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35" y="5371420"/>
            <a:ext cx="1145948" cy="1145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75AF7E-6CA3-35F5-CF96-A0B57A3A9AFC}"/>
              </a:ext>
            </a:extLst>
          </p:cNvPr>
          <p:cNvSpPr txBox="1"/>
          <p:nvPr/>
        </p:nvSpPr>
        <p:spPr>
          <a:xfrm>
            <a:off x="2829269" y="2158742"/>
            <a:ext cx="77907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Developing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 machine learning model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capable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classifying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Windows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Portable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executable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(PE) files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malicious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or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bening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based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on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static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extracted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from the files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themselves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algn="ctr"/>
            <a:endParaRPr lang="it-IT" sz="20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achieve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objective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the dataset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used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consists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PE file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characteristics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extracted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from a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collection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Windows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executable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DLL files.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Each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entry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represents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unique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file with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various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attributes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extracted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from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its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PE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header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structure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The dataset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includes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both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benign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software samples and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known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malware samples.</a:t>
            </a:r>
          </a:p>
        </p:txBody>
      </p:sp>
      <p:pic>
        <p:nvPicPr>
          <p:cNvPr id="3" name="Picture 2" descr="A blue line drawing of tags&#10;&#10;AI-generated content may be incorrect.">
            <a:extLst>
              <a:ext uri="{FF2B5EF4-FFF2-40B4-BE49-F238E27FC236}">
                <a16:creationId xmlns:a16="http://schemas.microsoft.com/office/drawing/2014/main" id="{893B7361-A298-9199-F2E1-23B23F4DF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1356" y="569650"/>
            <a:ext cx="1254369" cy="12543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FA1AAA-2E7F-FAB3-5EE4-B24F48E47DD0}"/>
              </a:ext>
            </a:extLst>
          </p:cNvPr>
          <p:cNvSpPr txBox="1"/>
          <p:nvPr/>
        </p:nvSpPr>
        <p:spPr>
          <a:xfrm>
            <a:off x="5416063" y="966926"/>
            <a:ext cx="4275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Classification</a:t>
            </a:r>
            <a:r>
              <a:rPr lang="it-IT" sz="2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2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Problem</a:t>
            </a:r>
            <a:endParaRPr lang="it-IT" sz="2400">
              <a:solidFill>
                <a:srgbClr val="0F4A7C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624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45A81-26B1-7A6D-C6E3-F0E70BFEA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EE8D5910-4059-BB85-FED2-2A2F30D74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4" name="Oval 2">
            <a:extLst>
              <a:ext uri="{FF2B5EF4-FFF2-40B4-BE49-F238E27FC236}">
                <a16:creationId xmlns:a16="http://schemas.microsoft.com/office/drawing/2014/main" id="{2C03788A-A154-A20B-4A89-BE3EC9805305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D39A71-9319-F002-11BD-6F94E6A7AE0A}"/>
              </a:ext>
            </a:extLst>
          </p:cNvPr>
          <p:cNvSpPr txBox="1"/>
          <p:nvPr/>
        </p:nvSpPr>
        <p:spPr>
          <a:xfrm>
            <a:off x="501567" y="1333038"/>
            <a:ext cx="741870" cy="403838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Processing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CFF033-0C4B-BD41-0F6C-C468899D1417}"/>
              </a:ext>
            </a:extLst>
          </p:cNvPr>
          <p:cNvSpPr txBox="1"/>
          <p:nvPr/>
        </p:nvSpPr>
        <p:spPr>
          <a:xfrm>
            <a:off x="1371038" y="372773"/>
            <a:ext cx="391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r>
              <a:rPr lang="it-IT" b="1" baseline="30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nd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Experiment: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Logistic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Regression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</a:t>
            </a:r>
          </a:p>
        </p:txBody>
      </p:sp>
      <p:pic>
        <p:nvPicPr>
          <p:cNvPr id="9" name="Picture 29" descr="A white line drawing of a data filter&#10;&#10;AI-generated content may be incorrect.">
            <a:extLst>
              <a:ext uri="{FF2B5EF4-FFF2-40B4-BE49-F238E27FC236}">
                <a16:creationId xmlns:a16="http://schemas.microsoft.com/office/drawing/2014/main" id="{576A6009-F22F-B708-689D-7ADF266AA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67" y="490908"/>
            <a:ext cx="723600" cy="723601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33255272-27A4-7CA9-E45D-707601EFC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665" y="2024007"/>
            <a:ext cx="4035392" cy="164448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E268441-A210-BE49-272A-2B407582BB2B}"/>
              </a:ext>
            </a:extLst>
          </p:cNvPr>
          <p:cNvSpPr txBox="1"/>
          <p:nvPr/>
        </p:nvSpPr>
        <p:spPr>
          <a:xfrm>
            <a:off x="1297685" y="4134749"/>
            <a:ext cx="3898029" cy="994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350"/>
              </a:lnSpc>
            </a:pP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Before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training the model,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necessary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to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apply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preprocessing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to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encode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the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categorical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features. To do so,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use One Hot Encoder.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E44840-783E-C0D2-3500-A15AC68D6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7108" y="0"/>
            <a:ext cx="6904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321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DD3B5-4249-2CEB-3426-DCCDD72D3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3C555E75-E8A8-C9DC-33A6-DE5FED522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4" name="Oval 2">
            <a:extLst>
              <a:ext uri="{FF2B5EF4-FFF2-40B4-BE49-F238E27FC236}">
                <a16:creationId xmlns:a16="http://schemas.microsoft.com/office/drawing/2014/main" id="{EDE39D42-5F17-185F-A055-301099860763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0CF863-66F6-2CFB-394E-74D40AE355C3}"/>
              </a:ext>
            </a:extLst>
          </p:cNvPr>
          <p:cNvSpPr txBox="1"/>
          <p:nvPr/>
        </p:nvSpPr>
        <p:spPr>
          <a:xfrm>
            <a:off x="501567" y="1333038"/>
            <a:ext cx="741870" cy="403838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Processing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6BFA90-58FB-6564-954D-6E5F651C000D}"/>
              </a:ext>
            </a:extLst>
          </p:cNvPr>
          <p:cNvSpPr txBox="1"/>
          <p:nvPr/>
        </p:nvSpPr>
        <p:spPr>
          <a:xfrm>
            <a:off x="1371038" y="372773"/>
            <a:ext cx="3922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it-IT" b="1" baseline="30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rd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Experiment: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Logistic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Regression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Whole Dataset</a:t>
            </a:r>
          </a:p>
        </p:txBody>
      </p:sp>
      <p:pic>
        <p:nvPicPr>
          <p:cNvPr id="9" name="Picture 29" descr="A white line drawing of a data filter&#10;&#10;AI-generated content may be incorrect.">
            <a:extLst>
              <a:ext uri="{FF2B5EF4-FFF2-40B4-BE49-F238E27FC236}">
                <a16:creationId xmlns:a16="http://schemas.microsoft.com/office/drawing/2014/main" id="{23AE6223-ED6C-0F0B-1345-B8D16DA9A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67" y="490908"/>
            <a:ext cx="723600" cy="723601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0BF89D84-FD8A-337C-A96B-2D061C722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614" y="1859756"/>
            <a:ext cx="3985052" cy="156924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55CDCCA-F936-DFDC-57F4-5EDDD91DC623}"/>
              </a:ext>
            </a:extLst>
          </p:cNvPr>
          <p:cNvSpPr txBox="1"/>
          <p:nvPr/>
        </p:nvSpPr>
        <p:spPr>
          <a:xfrm>
            <a:off x="1477836" y="3649557"/>
            <a:ext cx="3720325" cy="2067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350"/>
              </a:lnSpc>
              <a:buNone/>
            </a:pP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experiment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implemented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structured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-processing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phase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consisting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of the following steps:</a:t>
            </a:r>
          </a:p>
          <a:p>
            <a:pPr algn="ctr">
              <a:lnSpc>
                <a:spcPts val="1350"/>
              </a:lnSpc>
              <a:buNone/>
            </a:pPr>
            <a:r>
              <a:rPr lang="it-IT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Normalization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of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numerical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features.</a:t>
            </a:r>
          </a:p>
          <a:p>
            <a:pPr algn="ctr">
              <a:lnSpc>
                <a:spcPts val="1350"/>
              </a:lnSpc>
              <a:buNone/>
            </a:pPr>
            <a:r>
              <a:rPr lang="it-IT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Encoding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of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categorical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 to make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them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suitable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for the model.</a:t>
            </a:r>
          </a:p>
          <a:p>
            <a:pPr algn="ctr">
              <a:lnSpc>
                <a:spcPts val="1350"/>
              </a:lnSpc>
            </a:pPr>
            <a:r>
              <a:rPr lang="it-IT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selection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to reduce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redundancy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enhance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accuracy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D6D1D6-71A8-7846-04D1-6E3EC72163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7108" y="0"/>
            <a:ext cx="6904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009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9E2D1-D2FE-8C3E-2A16-850CC24F2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089D667C-AF91-2818-2F7A-2CC239E79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4" name="Oval 2">
            <a:extLst>
              <a:ext uri="{FF2B5EF4-FFF2-40B4-BE49-F238E27FC236}">
                <a16:creationId xmlns:a16="http://schemas.microsoft.com/office/drawing/2014/main" id="{2DDBEDA1-6A40-454A-7075-B3B6F5C46FFC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208B6A-3AD3-F19C-501F-78307284D86E}"/>
              </a:ext>
            </a:extLst>
          </p:cNvPr>
          <p:cNvSpPr txBox="1"/>
          <p:nvPr/>
        </p:nvSpPr>
        <p:spPr>
          <a:xfrm>
            <a:off x="501567" y="1333038"/>
            <a:ext cx="741870" cy="403838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Processing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8ECCC4-4D3C-AFF4-9303-026E6476B7E5}"/>
              </a:ext>
            </a:extLst>
          </p:cNvPr>
          <p:cNvSpPr txBox="1"/>
          <p:nvPr/>
        </p:nvSpPr>
        <p:spPr>
          <a:xfrm>
            <a:off x="1371038" y="372773"/>
            <a:ext cx="391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</a:t>
            </a:r>
            <a:r>
              <a:rPr lang="it-IT" b="1" baseline="30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Experiment: Random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Forest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</a:t>
            </a:r>
          </a:p>
        </p:txBody>
      </p:sp>
      <p:pic>
        <p:nvPicPr>
          <p:cNvPr id="9" name="Picture 29" descr="A white line drawing of a data filter&#10;&#10;AI-generated content may be incorrect.">
            <a:extLst>
              <a:ext uri="{FF2B5EF4-FFF2-40B4-BE49-F238E27FC236}">
                <a16:creationId xmlns:a16="http://schemas.microsoft.com/office/drawing/2014/main" id="{16978B67-2000-0F40-FF4C-0AB025B79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67" y="490908"/>
            <a:ext cx="723600" cy="723601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6A491F16-801E-91AD-A9D0-32A6021B2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767" y="2339751"/>
            <a:ext cx="3725282" cy="125776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8424B7D-AF71-5C7C-3692-47AB54648FD3}"/>
              </a:ext>
            </a:extLst>
          </p:cNvPr>
          <p:cNvSpPr txBox="1"/>
          <p:nvPr/>
        </p:nvSpPr>
        <p:spPr>
          <a:xfrm>
            <a:off x="1486154" y="3892465"/>
            <a:ext cx="37602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do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scale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variables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because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Random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Forest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based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on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decision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trees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which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are scale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invariant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endParaRPr lang="it-IT" sz="1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84B8C2-47C3-5F13-A6E0-75CFA41FA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7108" y="0"/>
            <a:ext cx="6904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15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A6077-7C1C-C8C0-3E30-C1391014C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C40C069E-912C-96B1-C2E3-84B3A87EB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4" name="Oval 2">
            <a:extLst>
              <a:ext uri="{FF2B5EF4-FFF2-40B4-BE49-F238E27FC236}">
                <a16:creationId xmlns:a16="http://schemas.microsoft.com/office/drawing/2014/main" id="{67E16474-7054-7E78-12F0-D48DB4C9516D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82838F-07D8-5AD0-838D-9B9741585C4B}"/>
              </a:ext>
            </a:extLst>
          </p:cNvPr>
          <p:cNvSpPr txBox="1"/>
          <p:nvPr/>
        </p:nvSpPr>
        <p:spPr>
          <a:xfrm>
            <a:off x="1371038" y="372773"/>
            <a:ext cx="391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</a:t>
            </a:r>
            <a:r>
              <a:rPr lang="it-IT" b="1" baseline="30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Experiment: Random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Forest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</a:t>
            </a:r>
          </a:p>
        </p:txBody>
      </p:sp>
      <p:pic>
        <p:nvPicPr>
          <p:cNvPr id="9" name="Picture 29" descr="A white line drawing of a data filter&#10;&#10;AI-generated content may be incorrect.">
            <a:extLst>
              <a:ext uri="{FF2B5EF4-FFF2-40B4-BE49-F238E27FC236}">
                <a16:creationId xmlns:a16="http://schemas.microsoft.com/office/drawing/2014/main" id="{69A8B5E6-E458-A64C-76AF-F467B353A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67" y="490908"/>
            <a:ext cx="723600" cy="723601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BBFE0229-0552-933B-15B7-42E34FA71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038" y="1953524"/>
            <a:ext cx="3916070" cy="161216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63C9264-20D8-4AF6-A2DC-FABAED60A782}"/>
              </a:ext>
            </a:extLst>
          </p:cNvPr>
          <p:cNvSpPr txBox="1"/>
          <p:nvPr/>
        </p:nvSpPr>
        <p:spPr>
          <a:xfrm>
            <a:off x="1500273" y="4107150"/>
            <a:ext cx="3657600" cy="994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350"/>
              </a:lnSpc>
            </a:pP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Since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Random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Forest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of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scikit-learn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does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manage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categorical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variables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first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encode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them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One Hot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Encoding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FB58E1-F3A8-BB4D-463A-0D2BB388742D}"/>
              </a:ext>
            </a:extLst>
          </p:cNvPr>
          <p:cNvSpPr txBox="1"/>
          <p:nvPr/>
        </p:nvSpPr>
        <p:spPr>
          <a:xfrm>
            <a:off x="501567" y="1333038"/>
            <a:ext cx="741870" cy="403838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AD9D5A-24A1-9C82-658C-F1C97969D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7108" y="0"/>
            <a:ext cx="6904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20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B80F9-139F-EEED-0C1E-D6E915C5D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75B8263D-879A-F1E0-7DE3-0E192B3F4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4" name="Oval 2">
            <a:extLst>
              <a:ext uri="{FF2B5EF4-FFF2-40B4-BE49-F238E27FC236}">
                <a16:creationId xmlns:a16="http://schemas.microsoft.com/office/drawing/2014/main" id="{62D7828A-5932-760F-00D2-562489FDB507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71D248-438F-379A-8E3E-EF1444AABDD1}"/>
              </a:ext>
            </a:extLst>
          </p:cNvPr>
          <p:cNvSpPr txBox="1"/>
          <p:nvPr/>
        </p:nvSpPr>
        <p:spPr>
          <a:xfrm>
            <a:off x="1352896" y="490908"/>
            <a:ext cx="3934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it-IT" b="1" baseline="30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Experiment: Random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Forest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Whole Dataset</a:t>
            </a:r>
          </a:p>
        </p:txBody>
      </p:sp>
      <p:pic>
        <p:nvPicPr>
          <p:cNvPr id="9" name="Picture 29" descr="A white line drawing of a data filter&#10;&#10;AI-generated content may be incorrect.">
            <a:extLst>
              <a:ext uri="{FF2B5EF4-FFF2-40B4-BE49-F238E27FC236}">
                <a16:creationId xmlns:a16="http://schemas.microsoft.com/office/drawing/2014/main" id="{ADFB4EEB-AB8B-1302-5BCE-0D362C52C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67" y="490908"/>
            <a:ext cx="723600" cy="723601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82C5D3B4-A22F-C11A-8C8A-2AAEEA382E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9153" y="1932630"/>
            <a:ext cx="3841697" cy="138577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F0CB5B3-5426-B7FB-0E16-C0FE9EDD5B2A}"/>
              </a:ext>
            </a:extLst>
          </p:cNvPr>
          <p:cNvSpPr txBox="1"/>
          <p:nvPr/>
        </p:nvSpPr>
        <p:spPr>
          <a:xfrm>
            <a:off x="1545262" y="3655580"/>
            <a:ext cx="3549478" cy="1892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ts val="1350"/>
              </a:lnSpc>
              <a:buClr>
                <a:srgbClr val="0F4A7C"/>
              </a:buClr>
              <a:buFontTx/>
              <a:buChar char="-"/>
            </a:pP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No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need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of scaling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numeric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features.</a:t>
            </a:r>
          </a:p>
          <a:p>
            <a:pPr marL="285750" indent="-285750" algn="ctr">
              <a:lnSpc>
                <a:spcPts val="1350"/>
              </a:lnSpc>
              <a:buClr>
                <a:srgbClr val="0F4A7C"/>
              </a:buClr>
              <a:buFontTx/>
              <a:buChar char="-"/>
            </a:pP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always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encode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categorical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variables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with One Hot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Encoding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pPr marL="285750" indent="-285750" algn="ctr">
              <a:lnSpc>
                <a:spcPts val="1350"/>
              </a:lnSpc>
              <a:buClr>
                <a:srgbClr val="0F4A7C"/>
              </a:buClr>
              <a:buFontTx/>
              <a:buChar char="-"/>
            </a:pP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Feature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selection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necessary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because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Random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Forest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inherently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handles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during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the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tree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construction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process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155AA8-CFA1-A530-1FB1-26B408B0211E}"/>
              </a:ext>
            </a:extLst>
          </p:cNvPr>
          <p:cNvSpPr txBox="1"/>
          <p:nvPr/>
        </p:nvSpPr>
        <p:spPr>
          <a:xfrm>
            <a:off x="501567" y="1333038"/>
            <a:ext cx="741870" cy="403838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D435BD-8915-E4A6-86E9-D9C728914C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7108" y="0"/>
            <a:ext cx="6904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33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EF42F-A24C-2B71-0FE3-D81D1338D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57C88D3F-8367-B013-306C-85E48308A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441" y="5384799"/>
            <a:ext cx="1145948" cy="11459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CD2801-A360-C466-85E7-BCBA89ED3170}"/>
              </a:ext>
            </a:extLst>
          </p:cNvPr>
          <p:cNvSpPr txBox="1"/>
          <p:nvPr/>
        </p:nvSpPr>
        <p:spPr>
          <a:xfrm>
            <a:off x="1443365" y="3808807"/>
            <a:ext cx="2800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Table</a:t>
            </a:r>
            <a:r>
              <a:rPr lang="it-IT" sz="20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20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Contents</a:t>
            </a:r>
            <a:endParaRPr lang="it-IT" sz="2000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4A239F-3FE5-2B77-D7BD-2CC35AEAAC1F}"/>
              </a:ext>
            </a:extLst>
          </p:cNvPr>
          <p:cNvSpPr txBox="1"/>
          <p:nvPr/>
        </p:nvSpPr>
        <p:spPr>
          <a:xfrm>
            <a:off x="243215" y="386156"/>
            <a:ext cx="5058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Identification</a:t>
            </a:r>
            <a:r>
              <a:rPr lang="it-IT" sz="44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malwares from Windows PE files</a:t>
            </a:r>
            <a:endParaRPr lang="it-IT" sz="4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BC4751-7D7A-6994-6392-B923ACEA315E}"/>
              </a:ext>
            </a:extLst>
          </p:cNvPr>
          <p:cNvSpPr/>
          <p:nvPr/>
        </p:nvSpPr>
        <p:spPr>
          <a:xfrm>
            <a:off x="5858621" y="2398839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024E940-5249-DB32-3657-B65B0F5F0ACE}"/>
              </a:ext>
            </a:extLst>
          </p:cNvPr>
          <p:cNvSpPr/>
          <p:nvPr/>
        </p:nvSpPr>
        <p:spPr>
          <a:xfrm>
            <a:off x="5858621" y="1583826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2293FD7-BF40-C89F-AB4C-A06F99556957}"/>
              </a:ext>
            </a:extLst>
          </p:cNvPr>
          <p:cNvSpPr/>
          <p:nvPr/>
        </p:nvSpPr>
        <p:spPr>
          <a:xfrm>
            <a:off x="5858621" y="48178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4E702F5-32A9-4EA3-49E9-928AFBC12831}"/>
              </a:ext>
            </a:extLst>
          </p:cNvPr>
          <p:cNvSpPr/>
          <p:nvPr/>
        </p:nvSpPr>
        <p:spPr>
          <a:xfrm>
            <a:off x="5858621" y="3204568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7B2AC7E-96E9-806A-64C4-1C36D08885D2}"/>
              </a:ext>
            </a:extLst>
          </p:cNvPr>
          <p:cNvSpPr/>
          <p:nvPr/>
        </p:nvSpPr>
        <p:spPr>
          <a:xfrm>
            <a:off x="5858621" y="40065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83C74D0-E222-6B74-F27C-88C5BCF508D6}"/>
              </a:ext>
            </a:extLst>
          </p:cNvPr>
          <p:cNvSpPr/>
          <p:nvPr/>
        </p:nvSpPr>
        <p:spPr>
          <a:xfrm>
            <a:off x="5860526" y="56291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CA3AE8B-583F-7E6D-4507-0E0E5E4DD5B8}"/>
              </a:ext>
            </a:extLst>
          </p:cNvPr>
          <p:cNvSpPr/>
          <p:nvPr/>
        </p:nvSpPr>
        <p:spPr>
          <a:xfrm>
            <a:off x="5858621" y="774383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Picture 22" descr="A white circle with a dart in center&#10;&#10;AI-generated content may be incorrect.">
            <a:extLst>
              <a:ext uri="{FF2B5EF4-FFF2-40B4-BE49-F238E27FC236}">
                <a16:creationId xmlns:a16="http://schemas.microsoft.com/office/drawing/2014/main" id="{42677B7A-8BA3-2CCA-E7C9-C278ECF8C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950061" y="863966"/>
            <a:ext cx="331470" cy="331470"/>
          </a:xfrm>
          <a:prstGeom prst="rect">
            <a:avLst/>
          </a:prstGeom>
        </p:spPr>
      </p:pic>
      <p:pic>
        <p:nvPicPr>
          <p:cNvPr id="25" name="Picture 24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6B2D9F40-DBA4-3646-6A88-D45984441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931" y="1677201"/>
            <a:ext cx="327600" cy="3276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0219B79-DFF7-DD5C-ED63-24830630881E}"/>
              </a:ext>
            </a:extLst>
          </p:cNvPr>
          <p:cNvSpPr txBox="1"/>
          <p:nvPr/>
        </p:nvSpPr>
        <p:spPr>
          <a:xfrm>
            <a:off x="6464411" y="845035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Goal Definition</a:t>
            </a:r>
          </a:p>
        </p:txBody>
      </p:sp>
      <p:pic>
        <p:nvPicPr>
          <p:cNvPr id="28" name="Picture 27" descr="A white outline of a gear with a piece of paper&#10;&#10;AI-generated content may be incorrect.">
            <a:extLst>
              <a:ext uri="{FF2B5EF4-FFF2-40B4-BE49-F238E27FC236}">
                <a16:creationId xmlns:a16="http://schemas.microsoft.com/office/drawing/2014/main" id="{93BDB54A-0A8A-9D43-BE35-39811DF98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931" y="2492214"/>
            <a:ext cx="327600" cy="327600"/>
          </a:xfrm>
          <a:prstGeom prst="rect">
            <a:avLst/>
          </a:prstGeom>
        </p:spPr>
      </p:pic>
      <p:pic>
        <p:nvPicPr>
          <p:cNvPr id="30" name="Picture 29" descr="A white line drawing of a data filter&#10;&#10;AI-generated content may be incorrect.">
            <a:extLst>
              <a:ext uri="{FF2B5EF4-FFF2-40B4-BE49-F238E27FC236}">
                <a16:creationId xmlns:a16="http://schemas.microsoft.com/office/drawing/2014/main" id="{B2A01E12-46B9-F51C-3EA8-ABE8DBCDF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931" y="3297943"/>
            <a:ext cx="327600" cy="327600"/>
          </a:xfrm>
          <a:prstGeom prst="rect">
            <a:avLst/>
          </a:prstGeom>
        </p:spPr>
      </p:pic>
      <p:pic>
        <p:nvPicPr>
          <p:cNvPr id="32" name="Picture 31" descr="A hand giving a thumbs up and a star&#10;&#10;AI-generated content may be incorrect.">
            <a:extLst>
              <a:ext uri="{FF2B5EF4-FFF2-40B4-BE49-F238E27FC236}">
                <a16:creationId xmlns:a16="http://schemas.microsoft.com/office/drawing/2014/main" id="{8FBDCC50-B56E-7B8B-5CB1-4DBD605F9C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3931" y="4911259"/>
            <a:ext cx="327600" cy="327600"/>
          </a:xfrm>
          <a:prstGeom prst="rect">
            <a:avLst/>
          </a:prstGeom>
        </p:spPr>
      </p:pic>
      <p:pic>
        <p:nvPicPr>
          <p:cNvPr id="34" name="Picture 33" descr="A white outline of a book&#10;&#10;AI-generated content may be incorrect.">
            <a:extLst>
              <a:ext uri="{FF2B5EF4-FFF2-40B4-BE49-F238E27FC236}">
                <a16:creationId xmlns:a16="http://schemas.microsoft.com/office/drawing/2014/main" id="{7C8A946F-2A7A-1EA9-A7B5-97D3E44ADF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3931" y="5722559"/>
            <a:ext cx="327600" cy="327600"/>
          </a:xfrm>
          <a:prstGeom prst="rect">
            <a:avLst/>
          </a:prstGeom>
        </p:spPr>
      </p:pic>
      <p:pic>
        <p:nvPicPr>
          <p:cNvPr id="40" name="Picture 39" descr="A white icon with a check mark&#10;&#10;AI-generated content may be incorrect.">
            <a:extLst>
              <a:ext uri="{FF2B5EF4-FFF2-40B4-BE49-F238E27FC236}">
                <a16:creationId xmlns:a16="http://schemas.microsoft.com/office/drawing/2014/main" id="{16E80CE3-AF99-1C04-E89D-B79C7A6C82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3931" y="4099959"/>
            <a:ext cx="327600" cy="3276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3106413-D70A-92AD-5B3D-5F154C91D012}"/>
              </a:ext>
            </a:extLst>
          </p:cNvPr>
          <p:cNvSpPr txBox="1"/>
          <p:nvPr/>
        </p:nvSpPr>
        <p:spPr>
          <a:xfrm>
            <a:off x="6464410" y="2471348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Preprocessing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7FCA906-92EF-4E17-391C-A8AE3BFAA840}"/>
              </a:ext>
            </a:extLst>
          </p:cNvPr>
          <p:cNvSpPr txBox="1"/>
          <p:nvPr/>
        </p:nvSpPr>
        <p:spPr>
          <a:xfrm>
            <a:off x="6464410" y="5701693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References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DA82F1-A88C-70EA-CF19-DF684A6129FD}"/>
              </a:ext>
            </a:extLst>
          </p:cNvPr>
          <p:cNvSpPr txBox="1"/>
          <p:nvPr/>
        </p:nvSpPr>
        <p:spPr>
          <a:xfrm>
            <a:off x="6464410" y="4894235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xAI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D89C7E-B027-66A8-8055-6A850471930C}"/>
              </a:ext>
            </a:extLst>
          </p:cNvPr>
          <p:cNvSpPr txBox="1"/>
          <p:nvPr/>
        </p:nvSpPr>
        <p:spPr>
          <a:xfrm>
            <a:off x="6464410" y="3277077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Processing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B8A02A2-339F-7D37-73DC-AC1AD9900A64}"/>
              </a:ext>
            </a:extLst>
          </p:cNvPr>
          <p:cNvSpPr txBox="1"/>
          <p:nvPr/>
        </p:nvSpPr>
        <p:spPr>
          <a:xfrm>
            <a:off x="6464410" y="4079093"/>
            <a:ext cx="520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Result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Summary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Relevant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Insights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45B497-84B1-F829-35EA-6C13FD75176F}"/>
              </a:ext>
            </a:extLst>
          </p:cNvPr>
          <p:cNvSpPr txBox="1"/>
          <p:nvPr/>
        </p:nvSpPr>
        <p:spPr>
          <a:xfrm>
            <a:off x="6464410" y="1651894"/>
            <a:ext cx="534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3347651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CDFEAB4-7F50-F61C-D87A-79A4F7C55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639375"/>
              </p:ext>
            </p:extLst>
          </p:nvPr>
        </p:nvGraphicFramePr>
        <p:xfrm>
          <a:off x="1603625" y="1097076"/>
          <a:ext cx="10579414" cy="14351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8275">
                  <a:extLst>
                    <a:ext uri="{9D8B030D-6E8A-4147-A177-3AD203B41FA5}">
                      <a16:colId xmlns:a16="http://schemas.microsoft.com/office/drawing/2014/main" val="1401237587"/>
                    </a:ext>
                  </a:extLst>
                </a:gridCol>
                <a:gridCol w="1484024">
                  <a:extLst>
                    <a:ext uri="{9D8B030D-6E8A-4147-A177-3AD203B41FA5}">
                      <a16:colId xmlns:a16="http://schemas.microsoft.com/office/drawing/2014/main" val="3675205799"/>
                    </a:ext>
                  </a:extLst>
                </a:gridCol>
                <a:gridCol w="1575820">
                  <a:extLst>
                    <a:ext uri="{9D8B030D-6E8A-4147-A177-3AD203B41FA5}">
                      <a16:colId xmlns:a16="http://schemas.microsoft.com/office/drawing/2014/main" val="117750188"/>
                    </a:ext>
                  </a:extLst>
                </a:gridCol>
                <a:gridCol w="1503147">
                  <a:extLst>
                    <a:ext uri="{9D8B030D-6E8A-4147-A177-3AD203B41FA5}">
                      <a16:colId xmlns:a16="http://schemas.microsoft.com/office/drawing/2014/main" val="3651717542"/>
                    </a:ext>
                  </a:extLst>
                </a:gridCol>
                <a:gridCol w="1606419">
                  <a:extLst>
                    <a:ext uri="{9D8B030D-6E8A-4147-A177-3AD203B41FA5}">
                      <a16:colId xmlns:a16="http://schemas.microsoft.com/office/drawing/2014/main" val="557486347"/>
                    </a:ext>
                  </a:extLst>
                </a:gridCol>
                <a:gridCol w="1667617">
                  <a:extLst>
                    <a:ext uri="{9D8B030D-6E8A-4147-A177-3AD203B41FA5}">
                      <a16:colId xmlns:a16="http://schemas.microsoft.com/office/drawing/2014/main" val="2987554098"/>
                    </a:ext>
                  </a:extLst>
                </a:gridCol>
                <a:gridCol w="1744112">
                  <a:extLst>
                    <a:ext uri="{9D8B030D-6E8A-4147-A177-3AD203B41FA5}">
                      <a16:colId xmlns:a16="http://schemas.microsoft.com/office/drawing/2014/main" val="3865099819"/>
                    </a:ext>
                  </a:extLst>
                </a:gridCol>
              </a:tblGrid>
              <a:tr h="478367">
                <a:tc>
                  <a:txBody>
                    <a:bodyPr/>
                    <a:lstStyle/>
                    <a:p>
                      <a:pPr algn="ctr" fontAlgn="b"/>
                      <a:endParaRPr lang="en-IT" sz="1400" b="0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Experiment 1</a:t>
                      </a:r>
                      <a:endParaRPr lang="en-GB" sz="1400" b="1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Experiment 2</a:t>
                      </a:r>
                      <a:endParaRPr lang="en-GB" sz="1400" b="1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Experiment 3</a:t>
                      </a:r>
                      <a:endParaRPr lang="en-GB" sz="1400" b="1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Experiment 4</a:t>
                      </a:r>
                      <a:endParaRPr lang="en-GB" sz="1400" b="1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Experiment 5</a:t>
                      </a:r>
                      <a:endParaRPr lang="en-GB" sz="1400" b="1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Experiment 6</a:t>
                      </a:r>
                      <a:endParaRPr lang="en-GB" sz="1400" b="1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29171"/>
                  </a:ext>
                </a:extLst>
              </a:tr>
              <a:tr h="47836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Acccuracy</a:t>
                      </a:r>
                      <a:endParaRPr lang="en-GB" sz="1400" b="1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1400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0.7969</a:t>
                      </a:r>
                      <a:endParaRPr lang="en-IT" sz="1400" b="0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1400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0.9861</a:t>
                      </a:r>
                      <a:endParaRPr lang="en-IT" sz="1400" b="0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1400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0.9865</a:t>
                      </a:r>
                      <a:endParaRPr lang="en-IT" sz="1400" b="0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1400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0.9898</a:t>
                      </a:r>
                      <a:endParaRPr lang="en-IT" sz="1400" b="0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1400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0.9910</a:t>
                      </a:r>
                      <a:endParaRPr lang="en-IT" sz="1400" b="0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1400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0.9970</a:t>
                      </a:r>
                      <a:endParaRPr lang="en-IT" sz="1400" b="0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25157"/>
                  </a:ext>
                </a:extLst>
              </a:tr>
              <a:tr h="47836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F-Measure</a:t>
                      </a:r>
                      <a:endParaRPr lang="en-GB" sz="1400" b="1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1400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0.7273</a:t>
                      </a:r>
                      <a:endParaRPr lang="en-IT" sz="1400" b="0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1400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0.9840</a:t>
                      </a:r>
                      <a:endParaRPr lang="en-IT" sz="1400" b="0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1400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0.9845</a:t>
                      </a:r>
                      <a:endParaRPr lang="en-IT" sz="1400" b="0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1400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0.9883</a:t>
                      </a:r>
                      <a:endParaRPr lang="en-IT" sz="1400" b="0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1400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0.9897</a:t>
                      </a:r>
                      <a:endParaRPr lang="en-IT" sz="1400" b="0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1400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0.9965</a:t>
                      </a:r>
                      <a:endParaRPr lang="en-IT" sz="1400" b="0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8627759"/>
                  </a:ext>
                </a:extLst>
              </a:tr>
            </a:tbl>
          </a:graphicData>
        </a:graphic>
      </p:graphicFrame>
      <p:pic>
        <p:nvPicPr>
          <p:cNvPr id="4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7D043930-2E38-640E-A0DF-71AA4B1BB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5" name="Oval 2">
            <a:extLst>
              <a:ext uri="{FF2B5EF4-FFF2-40B4-BE49-F238E27FC236}">
                <a16:creationId xmlns:a16="http://schemas.microsoft.com/office/drawing/2014/main" id="{27AC1193-3936-B89B-7F80-EBD6CF7D2B63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Picture 6" descr="A white icon with a check mark&#10;&#10;AI-generated content may be incorrect.">
            <a:extLst>
              <a:ext uri="{FF2B5EF4-FFF2-40B4-BE49-F238E27FC236}">
                <a16:creationId xmlns:a16="http://schemas.microsoft.com/office/drawing/2014/main" id="{6B72A7B5-4301-6F7D-74A2-7FBB5A4E0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38" y="472638"/>
            <a:ext cx="723600" cy="723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F1C859-00FF-AC02-D1A7-2C20BD7B6314}"/>
              </a:ext>
            </a:extLst>
          </p:cNvPr>
          <p:cNvSpPr txBox="1"/>
          <p:nvPr/>
        </p:nvSpPr>
        <p:spPr>
          <a:xfrm>
            <a:off x="358750" y="1333038"/>
            <a:ext cx="1020344" cy="403838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Result</a:t>
            </a:r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Summary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Relevant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Insights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E13484-2F35-A92B-F0C3-4FEA644A9F1E}"/>
              </a:ext>
            </a:extLst>
          </p:cNvPr>
          <p:cNvSpPr txBox="1"/>
          <p:nvPr/>
        </p:nvSpPr>
        <p:spPr>
          <a:xfrm>
            <a:off x="1371038" y="649772"/>
            <a:ext cx="1082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Results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Distribution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8008EF-AE93-B2AC-6EF4-AE10C59F6373}"/>
              </a:ext>
            </a:extLst>
          </p:cNvPr>
          <p:cNvSpPr txBox="1"/>
          <p:nvPr/>
        </p:nvSpPr>
        <p:spPr>
          <a:xfrm>
            <a:off x="1808556" y="5874597"/>
            <a:ext cx="101695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From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distribution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accuracies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F-Measures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over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each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fold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Logistic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Regression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Random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Forest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can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that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those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measures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have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Gaussian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distribution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In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fact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Gaussian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bell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quite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visible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even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though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number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samples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quite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low (10)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BDFA05-2B6D-1C57-E069-7A9EF4D40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332" y="2610149"/>
            <a:ext cx="5094000" cy="3260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05961B-7123-99EC-98AB-2B4F8A117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9213" y="2610149"/>
            <a:ext cx="5094000" cy="320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60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C4D2A537-FC61-7347-E2B8-F0C6FE5F9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2B322A9-522E-74C6-3962-D56F84E26EC9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Picture 3" descr="A white icon with a check mark&#10;&#10;AI-generated content may be incorrect.">
            <a:extLst>
              <a:ext uri="{FF2B5EF4-FFF2-40B4-BE49-F238E27FC236}">
                <a16:creationId xmlns:a16="http://schemas.microsoft.com/office/drawing/2014/main" id="{6C114C90-0565-3906-897E-2BCDB2E2D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38" y="472638"/>
            <a:ext cx="723600" cy="72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16E587-15F5-EE8B-D88D-D82BAC808CD0}"/>
              </a:ext>
            </a:extLst>
          </p:cNvPr>
          <p:cNvSpPr txBox="1"/>
          <p:nvPr/>
        </p:nvSpPr>
        <p:spPr>
          <a:xfrm>
            <a:off x="358750" y="1333038"/>
            <a:ext cx="1020408" cy="403838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Result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Summary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sz="16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Relevant</a:t>
            </a:r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Insights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788CE6-DB6A-FCAC-31A6-13636630562D}"/>
              </a:ext>
            </a:extLst>
          </p:cNvPr>
          <p:cNvSpPr txBox="1"/>
          <p:nvPr/>
        </p:nvSpPr>
        <p:spPr>
          <a:xfrm>
            <a:off x="1371038" y="649772"/>
            <a:ext cx="1082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T-Test</a:t>
            </a:r>
          </a:p>
        </p:txBody>
      </p:sp>
      <p:pic>
        <p:nvPicPr>
          <p:cNvPr id="12" name="Picture 1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BC05041-9E21-D081-E0EA-D5D86F96C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038" y="1561577"/>
            <a:ext cx="5529600" cy="1455533"/>
          </a:xfrm>
          <a:prstGeom prst="rect">
            <a:avLst/>
          </a:prstGeom>
        </p:spPr>
      </p:pic>
      <p:pic>
        <p:nvPicPr>
          <p:cNvPr id="14" name="Picture 13" descr="A computer code with many colored text&#10;&#10;AI-generated content may be incorrect.">
            <a:extLst>
              <a:ext uri="{FF2B5EF4-FFF2-40B4-BE49-F238E27FC236}">
                <a16:creationId xmlns:a16="http://schemas.microsoft.com/office/drawing/2014/main" id="{F14E6EEF-40AD-1439-7C52-880DA2806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038" y="2988640"/>
            <a:ext cx="5528229" cy="177353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D330CA7-E9FA-4DDB-5B87-E579AB2FD28D}"/>
              </a:ext>
            </a:extLst>
          </p:cNvPr>
          <p:cNvCxnSpPr/>
          <p:nvPr/>
        </p:nvCxnSpPr>
        <p:spPr>
          <a:xfrm>
            <a:off x="6768819" y="4930035"/>
            <a:ext cx="0" cy="468000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8091D12-F24C-C45B-44EC-0502A7E7C6B0}"/>
              </a:ext>
            </a:extLst>
          </p:cNvPr>
          <p:cNvSpPr txBox="1"/>
          <p:nvPr/>
        </p:nvSpPr>
        <p:spPr>
          <a:xfrm>
            <a:off x="1561538" y="5493596"/>
            <a:ext cx="104399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Given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statistical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evidence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difference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 performance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between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two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models,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can conclude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that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since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Random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Forest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better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both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accuracy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(0.9910 vs 0.9861) and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F-measure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(0.9897 vs 0.9840),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performs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better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than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Logistic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Regression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980E536-8410-AD55-7907-ECD12778D8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2719" y="1946443"/>
            <a:ext cx="3403600" cy="6858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656F336-DD31-06E9-95EF-B55A490C4C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6647" y="3532505"/>
            <a:ext cx="3403600" cy="685800"/>
          </a:xfrm>
          <a:prstGeom prst="rect">
            <a:avLst/>
          </a:prstGeom>
        </p:spPr>
      </p:pic>
      <p:cxnSp>
        <p:nvCxnSpPr>
          <p:cNvPr id="11" name="Straight Arrow Connector 15">
            <a:extLst>
              <a:ext uri="{FF2B5EF4-FFF2-40B4-BE49-F238E27FC236}">
                <a16:creationId xmlns:a16="http://schemas.microsoft.com/office/drawing/2014/main" id="{8ABC7AA5-A3CE-A4E9-9283-E31B06209C14}"/>
              </a:ext>
            </a:extLst>
          </p:cNvPr>
          <p:cNvCxnSpPr>
            <a:cxnSpLocks/>
          </p:cNvCxnSpPr>
          <p:nvPr/>
        </p:nvCxnSpPr>
        <p:spPr>
          <a:xfrm>
            <a:off x="7324958" y="3875405"/>
            <a:ext cx="418695" cy="0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5">
            <a:extLst>
              <a:ext uri="{FF2B5EF4-FFF2-40B4-BE49-F238E27FC236}">
                <a16:creationId xmlns:a16="http://schemas.microsoft.com/office/drawing/2014/main" id="{4939C20F-8D56-0127-269C-7B0A4CABA860}"/>
              </a:ext>
            </a:extLst>
          </p:cNvPr>
          <p:cNvCxnSpPr>
            <a:cxnSpLocks/>
          </p:cNvCxnSpPr>
          <p:nvPr/>
        </p:nvCxnSpPr>
        <p:spPr>
          <a:xfrm>
            <a:off x="7362831" y="2289343"/>
            <a:ext cx="418695" cy="0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728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A4514-486B-A269-D8DD-16CF3120B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7542D3E0-0E00-E36C-8DD9-F811EB3FE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441" y="5384799"/>
            <a:ext cx="1145948" cy="11459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E65486-F064-99B1-5501-8CCDFA1FEDA8}"/>
              </a:ext>
            </a:extLst>
          </p:cNvPr>
          <p:cNvSpPr txBox="1"/>
          <p:nvPr/>
        </p:nvSpPr>
        <p:spPr>
          <a:xfrm>
            <a:off x="1443365" y="3808807"/>
            <a:ext cx="2800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Table</a:t>
            </a:r>
            <a:r>
              <a:rPr lang="it-IT" sz="20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20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Contents</a:t>
            </a:r>
            <a:endParaRPr lang="it-IT" sz="2000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FC1B58-63DA-6B2B-6596-D38E008BD29A}"/>
              </a:ext>
            </a:extLst>
          </p:cNvPr>
          <p:cNvSpPr txBox="1"/>
          <p:nvPr/>
        </p:nvSpPr>
        <p:spPr>
          <a:xfrm>
            <a:off x="243215" y="386156"/>
            <a:ext cx="5058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Identification</a:t>
            </a:r>
            <a:r>
              <a:rPr lang="it-IT" sz="44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malwares from Windows PE files</a:t>
            </a:r>
            <a:endParaRPr lang="it-IT" sz="4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37D3912-C733-1C61-5605-1543452A6877}"/>
              </a:ext>
            </a:extLst>
          </p:cNvPr>
          <p:cNvSpPr/>
          <p:nvPr/>
        </p:nvSpPr>
        <p:spPr>
          <a:xfrm>
            <a:off x="5858621" y="2398839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43A8F17-70DF-DD39-2832-C09156134D6E}"/>
              </a:ext>
            </a:extLst>
          </p:cNvPr>
          <p:cNvSpPr/>
          <p:nvPr/>
        </p:nvSpPr>
        <p:spPr>
          <a:xfrm>
            <a:off x="5858621" y="1583826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3FF517-10EF-CF51-36C9-FD4FDEDAB459}"/>
              </a:ext>
            </a:extLst>
          </p:cNvPr>
          <p:cNvSpPr/>
          <p:nvPr/>
        </p:nvSpPr>
        <p:spPr>
          <a:xfrm>
            <a:off x="5858621" y="48178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C102E94-5E67-112F-869E-AD86A61BDE49}"/>
              </a:ext>
            </a:extLst>
          </p:cNvPr>
          <p:cNvSpPr/>
          <p:nvPr/>
        </p:nvSpPr>
        <p:spPr>
          <a:xfrm>
            <a:off x="5858621" y="3204568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AA956B1-35B1-6C00-4004-228AF00669E7}"/>
              </a:ext>
            </a:extLst>
          </p:cNvPr>
          <p:cNvSpPr/>
          <p:nvPr/>
        </p:nvSpPr>
        <p:spPr>
          <a:xfrm>
            <a:off x="5858621" y="40065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720D34C-900F-F5E8-02CD-0C4AE46E4C7A}"/>
              </a:ext>
            </a:extLst>
          </p:cNvPr>
          <p:cNvSpPr/>
          <p:nvPr/>
        </p:nvSpPr>
        <p:spPr>
          <a:xfrm>
            <a:off x="5860526" y="56291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6EF5586-2A9B-2ABB-AA86-B2FAA7C4AAAA}"/>
              </a:ext>
            </a:extLst>
          </p:cNvPr>
          <p:cNvSpPr/>
          <p:nvPr/>
        </p:nvSpPr>
        <p:spPr>
          <a:xfrm>
            <a:off x="5858621" y="774383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Picture 22" descr="A white circle with a dart in center&#10;&#10;AI-generated content may be incorrect.">
            <a:extLst>
              <a:ext uri="{FF2B5EF4-FFF2-40B4-BE49-F238E27FC236}">
                <a16:creationId xmlns:a16="http://schemas.microsoft.com/office/drawing/2014/main" id="{F740188B-3081-E077-40F2-6D70B6B94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950061" y="863966"/>
            <a:ext cx="331470" cy="331470"/>
          </a:xfrm>
          <a:prstGeom prst="rect">
            <a:avLst/>
          </a:prstGeom>
        </p:spPr>
      </p:pic>
      <p:pic>
        <p:nvPicPr>
          <p:cNvPr id="25" name="Picture 24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B7E6EFED-BEBD-A622-1473-4A2A89B98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931" y="1677201"/>
            <a:ext cx="327600" cy="3276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B1096C2-B57D-12FD-93E9-601840A8E797}"/>
              </a:ext>
            </a:extLst>
          </p:cNvPr>
          <p:cNvSpPr txBox="1"/>
          <p:nvPr/>
        </p:nvSpPr>
        <p:spPr>
          <a:xfrm>
            <a:off x="6464411" y="845035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Goal Definition</a:t>
            </a:r>
          </a:p>
        </p:txBody>
      </p:sp>
      <p:pic>
        <p:nvPicPr>
          <p:cNvPr id="28" name="Picture 27" descr="A white outline of a gear with a piece of paper&#10;&#10;AI-generated content may be incorrect.">
            <a:extLst>
              <a:ext uri="{FF2B5EF4-FFF2-40B4-BE49-F238E27FC236}">
                <a16:creationId xmlns:a16="http://schemas.microsoft.com/office/drawing/2014/main" id="{A8A4A932-BAC1-8834-F887-2D17B7914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931" y="2492214"/>
            <a:ext cx="327600" cy="327600"/>
          </a:xfrm>
          <a:prstGeom prst="rect">
            <a:avLst/>
          </a:prstGeom>
        </p:spPr>
      </p:pic>
      <p:pic>
        <p:nvPicPr>
          <p:cNvPr id="30" name="Picture 29" descr="A white line drawing of a data filter&#10;&#10;AI-generated content may be incorrect.">
            <a:extLst>
              <a:ext uri="{FF2B5EF4-FFF2-40B4-BE49-F238E27FC236}">
                <a16:creationId xmlns:a16="http://schemas.microsoft.com/office/drawing/2014/main" id="{658D4AA6-777A-A262-5AB1-CF840D3A1B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931" y="3297943"/>
            <a:ext cx="327600" cy="327600"/>
          </a:xfrm>
          <a:prstGeom prst="rect">
            <a:avLst/>
          </a:prstGeom>
        </p:spPr>
      </p:pic>
      <p:pic>
        <p:nvPicPr>
          <p:cNvPr id="32" name="Picture 31" descr="A hand giving a thumbs up and a star&#10;&#10;AI-generated content may be incorrect.">
            <a:extLst>
              <a:ext uri="{FF2B5EF4-FFF2-40B4-BE49-F238E27FC236}">
                <a16:creationId xmlns:a16="http://schemas.microsoft.com/office/drawing/2014/main" id="{80EF103C-5708-5273-A867-7EB80DECD1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3931" y="4911259"/>
            <a:ext cx="327600" cy="327600"/>
          </a:xfrm>
          <a:prstGeom prst="rect">
            <a:avLst/>
          </a:prstGeom>
        </p:spPr>
      </p:pic>
      <p:pic>
        <p:nvPicPr>
          <p:cNvPr id="34" name="Picture 33" descr="A white outline of a book&#10;&#10;AI-generated content may be incorrect.">
            <a:extLst>
              <a:ext uri="{FF2B5EF4-FFF2-40B4-BE49-F238E27FC236}">
                <a16:creationId xmlns:a16="http://schemas.microsoft.com/office/drawing/2014/main" id="{580A0E4B-4C17-1AB1-AA54-A4C6D064A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3931" y="5722559"/>
            <a:ext cx="327600" cy="327600"/>
          </a:xfrm>
          <a:prstGeom prst="rect">
            <a:avLst/>
          </a:prstGeom>
        </p:spPr>
      </p:pic>
      <p:pic>
        <p:nvPicPr>
          <p:cNvPr id="40" name="Picture 39" descr="A white icon with a check mark&#10;&#10;AI-generated content may be incorrect.">
            <a:extLst>
              <a:ext uri="{FF2B5EF4-FFF2-40B4-BE49-F238E27FC236}">
                <a16:creationId xmlns:a16="http://schemas.microsoft.com/office/drawing/2014/main" id="{B97DE937-3E72-8B93-B347-51B9A287BB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3931" y="4099959"/>
            <a:ext cx="327600" cy="3276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804E12D-10BE-1C0B-DA9A-5E361F7ECB1F}"/>
              </a:ext>
            </a:extLst>
          </p:cNvPr>
          <p:cNvSpPr txBox="1"/>
          <p:nvPr/>
        </p:nvSpPr>
        <p:spPr>
          <a:xfrm>
            <a:off x="6464410" y="2471348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Preprocessing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2EC26D-8B20-D9BF-79AD-C06F9D44F726}"/>
              </a:ext>
            </a:extLst>
          </p:cNvPr>
          <p:cNvSpPr txBox="1"/>
          <p:nvPr/>
        </p:nvSpPr>
        <p:spPr>
          <a:xfrm>
            <a:off x="6464410" y="5701693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References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B52EC7D-D8F4-8B3A-CE4B-985126AE3DB2}"/>
              </a:ext>
            </a:extLst>
          </p:cNvPr>
          <p:cNvSpPr txBox="1"/>
          <p:nvPr/>
        </p:nvSpPr>
        <p:spPr>
          <a:xfrm>
            <a:off x="6464410" y="4894235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xAI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8ADEC78-B7E2-652E-C22D-B23B8EDC64F7}"/>
              </a:ext>
            </a:extLst>
          </p:cNvPr>
          <p:cNvSpPr txBox="1"/>
          <p:nvPr/>
        </p:nvSpPr>
        <p:spPr>
          <a:xfrm>
            <a:off x="6464410" y="3277077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Processing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16B77C7-0111-EEC4-CB8E-C9007288CACE}"/>
              </a:ext>
            </a:extLst>
          </p:cNvPr>
          <p:cNvSpPr txBox="1"/>
          <p:nvPr/>
        </p:nvSpPr>
        <p:spPr>
          <a:xfrm>
            <a:off x="6464410" y="4079093"/>
            <a:ext cx="520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Result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Summary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Relevant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Insights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21B509D-3DFF-A795-E2E6-CD165DDF4A80}"/>
              </a:ext>
            </a:extLst>
          </p:cNvPr>
          <p:cNvSpPr txBox="1"/>
          <p:nvPr/>
        </p:nvSpPr>
        <p:spPr>
          <a:xfrm>
            <a:off x="6464410" y="1651894"/>
            <a:ext cx="534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1503067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C6632D03-36D9-98C9-4B5A-BE1A4A261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5" name="Oval 2">
            <a:extLst>
              <a:ext uri="{FF2B5EF4-FFF2-40B4-BE49-F238E27FC236}">
                <a16:creationId xmlns:a16="http://schemas.microsoft.com/office/drawing/2014/main" id="{8BAF1012-B1B5-0244-C069-5BD3EBAF7400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Picture 6" descr="A hand giving a thumbs up and a star&#10;&#10;AI-generated content may be incorrect.">
            <a:extLst>
              <a:ext uri="{FF2B5EF4-FFF2-40B4-BE49-F238E27FC236}">
                <a16:creationId xmlns:a16="http://schemas.microsoft.com/office/drawing/2014/main" id="{09039ED7-79E7-6366-65D9-46D1CF180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38" y="452471"/>
            <a:ext cx="723600" cy="723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11C05B-40BF-0699-885F-A65FE6D59444}"/>
              </a:ext>
            </a:extLst>
          </p:cNvPr>
          <p:cNvSpPr txBox="1"/>
          <p:nvPr/>
        </p:nvSpPr>
        <p:spPr>
          <a:xfrm>
            <a:off x="640836" y="1341229"/>
            <a:ext cx="463204" cy="4038382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xAI</a:t>
            </a:r>
            <a:endParaRPr lang="it-IT" sz="16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7B03D91-55C6-16BC-47BB-137FC0231D1C}"/>
              </a:ext>
            </a:extLst>
          </p:cNvPr>
          <p:cNvSpPr txBox="1"/>
          <p:nvPr/>
        </p:nvSpPr>
        <p:spPr>
          <a:xfrm>
            <a:off x="2245843" y="1341229"/>
            <a:ext cx="8502134" cy="2969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1350"/>
              </a:lnSpc>
              <a:buNone/>
            </a:pPr>
            <a:r>
              <a:rPr lang="it-IT" sz="1600" dirty="0">
                <a:solidFill>
                  <a:srgbClr val="000000"/>
                </a:solidFill>
                <a:latin typeface="Menlo" panose="020B0609030804020204" pitchFamily="49" charset="0"/>
              </a:rPr>
              <a:t>F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or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our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classification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problem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used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Logistic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Regression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and Random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Forest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which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have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notable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differences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in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terms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of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explainability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</a:p>
          <a:p>
            <a:pPr algn="just">
              <a:lnSpc>
                <a:spcPts val="1350"/>
              </a:lnSpc>
              <a:buNone/>
            </a:pPr>
            <a:endParaRPr lang="it-IT" sz="16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285750" indent="-285750" algn="just">
              <a:lnSpc>
                <a:spcPts val="1350"/>
              </a:lnSpc>
              <a:buClr>
                <a:srgbClr val="0F4A7C"/>
              </a:buClr>
              <a:buFontTx/>
              <a:buChar char="-"/>
            </a:pPr>
            <a:r>
              <a:rPr lang="it-IT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Logistic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Regression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 white box model,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meaning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that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easily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explainable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by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displaying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the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coefficients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used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for the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classification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pPr marL="285750" indent="-285750" algn="just">
              <a:lnSpc>
                <a:spcPts val="1350"/>
              </a:lnSpc>
              <a:buClr>
                <a:srgbClr val="0F4A7C"/>
              </a:buClr>
              <a:buFontTx/>
              <a:buChar char="-"/>
            </a:pPr>
            <a:endParaRPr lang="it-IT" sz="16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285750" indent="-285750" algn="just">
              <a:lnSpc>
                <a:spcPts val="1350"/>
              </a:lnSpc>
              <a:buClr>
                <a:srgbClr val="0F4A7C"/>
              </a:buClr>
              <a:buFontTx/>
              <a:buChar char="-"/>
            </a:pP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Random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Forest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 black box model,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meaning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that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need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post-hoc techniques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such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SHAP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values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to be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able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to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explain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the model.</a:t>
            </a:r>
          </a:p>
          <a:p>
            <a:pPr algn="just">
              <a:lnSpc>
                <a:spcPts val="1350"/>
              </a:lnSpc>
            </a:pPr>
            <a:endParaRPr lang="it-IT" sz="16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algn="just">
              <a:lnSpc>
                <a:spcPts val="1350"/>
              </a:lnSpc>
            </a:pP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Since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we've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seen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that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categorical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offer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very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good balance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between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performances and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computational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effort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we're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going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to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explain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Logistic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Regression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and Random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Forest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when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categorical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variables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for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classification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endParaRPr lang="it-IT" sz="1600" dirty="0"/>
          </a:p>
          <a:p>
            <a:pPr algn="just">
              <a:lnSpc>
                <a:spcPts val="1350"/>
              </a:lnSpc>
            </a:pPr>
            <a:endParaRPr lang="it-IT" sz="16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5EE3DDE-559D-77A1-468E-DB2F93BE5250}"/>
              </a:ext>
            </a:extLst>
          </p:cNvPr>
          <p:cNvSpPr txBox="1"/>
          <p:nvPr/>
        </p:nvSpPr>
        <p:spPr>
          <a:xfrm>
            <a:off x="3068610" y="4832812"/>
            <a:ext cx="22864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explain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Linear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Regression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classifier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using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both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coefficients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SHAP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478D9F2-A150-96B8-817E-C2D5BA360D82}"/>
              </a:ext>
            </a:extLst>
          </p:cNvPr>
          <p:cNvSpPr txBox="1"/>
          <p:nvPr/>
        </p:nvSpPr>
        <p:spPr>
          <a:xfrm>
            <a:off x="7319677" y="4867177"/>
            <a:ext cx="23831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explain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Random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Forest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classifier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using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SHAP</a:t>
            </a:r>
          </a:p>
        </p:txBody>
      </p:sp>
      <p:cxnSp>
        <p:nvCxnSpPr>
          <p:cNvPr id="14" name="Straight Arrow Connector 15">
            <a:extLst>
              <a:ext uri="{FF2B5EF4-FFF2-40B4-BE49-F238E27FC236}">
                <a16:creationId xmlns:a16="http://schemas.microsoft.com/office/drawing/2014/main" id="{08AE9EFA-9184-4E2E-CBA5-20132FE36803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4211859" y="4173415"/>
            <a:ext cx="0" cy="659397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15">
            <a:extLst>
              <a:ext uri="{FF2B5EF4-FFF2-40B4-BE49-F238E27FC236}">
                <a16:creationId xmlns:a16="http://schemas.microsoft.com/office/drawing/2014/main" id="{456C81C1-1783-16F3-04AB-B9A9CA40BDF9}"/>
              </a:ext>
            </a:extLst>
          </p:cNvPr>
          <p:cNvCxnSpPr>
            <a:cxnSpLocks/>
          </p:cNvCxnSpPr>
          <p:nvPr/>
        </p:nvCxnSpPr>
        <p:spPr>
          <a:xfrm>
            <a:off x="8502505" y="4207780"/>
            <a:ext cx="0" cy="659397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572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9FA29-0E9A-A959-B61A-4D50F02FC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D9C42E14-D85A-6240-1FC0-4E1D4B5DB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441" y="5384799"/>
            <a:ext cx="1145948" cy="11459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0DBF1C-CFB0-8080-C7CA-0A47EBE201F0}"/>
              </a:ext>
            </a:extLst>
          </p:cNvPr>
          <p:cNvSpPr txBox="1"/>
          <p:nvPr/>
        </p:nvSpPr>
        <p:spPr>
          <a:xfrm>
            <a:off x="1443365" y="3808807"/>
            <a:ext cx="2800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Table</a:t>
            </a:r>
            <a:r>
              <a:rPr lang="it-IT" sz="20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20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Contents</a:t>
            </a:r>
            <a:endParaRPr lang="it-IT" sz="2000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0E9E3E-581F-19EF-116B-56D1487F78A3}"/>
              </a:ext>
            </a:extLst>
          </p:cNvPr>
          <p:cNvSpPr txBox="1"/>
          <p:nvPr/>
        </p:nvSpPr>
        <p:spPr>
          <a:xfrm>
            <a:off x="243215" y="386156"/>
            <a:ext cx="5058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Identification</a:t>
            </a:r>
            <a:r>
              <a:rPr lang="it-IT" sz="44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malwares from Windows PE files</a:t>
            </a:r>
            <a:endParaRPr lang="it-IT" sz="4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0F6D3A-1823-1CCC-3380-02D27F4580FA}"/>
              </a:ext>
            </a:extLst>
          </p:cNvPr>
          <p:cNvSpPr/>
          <p:nvPr/>
        </p:nvSpPr>
        <p:spPr>
          <a:xfrm>
            <a:off x="5858621" y="2398839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8A5D496-6A2D-CEB8-88E6-94AA3E1785B7}"/>
              </a:ext>
            </a:extLst>
          </p:cNvPr>
          <p:cNvSpPr/>
          <p:nvPr/>
        </p:nvSpPr>
        <p:spPr>
          <a:xfrm>
            <a:off x="5858621" y="1583826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25DBD6A-5C0A-95BA-B6DB-1C59CEA3B811}"/>
              </a:ext>
            </a:extLst>
          </p:cNvPr>
          <p:cNvSpPr/>
          <p:nvPr/>
        </p:nvSpPr>
        <p:spPr>
          <a:xfrm>
            <a:off x="5858621" y="48178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D20E92-05E1-BAE9-51F4-F84C65B32C77}"/>
              </a:ext>
            </a:extLst>
          </p:cNvPr>
          <p:cNvSpPr/>
          <p:nvPr/>
        </p:nvSpPr>
        <p:spPr>
          <a:xfrm>
            <a:off x="5858621" y="3204568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29B8D8E-786D-58BA-B5B4-6C53B4F3107C}"/>
              </a:ext>
            </a:extLst>
          </p:cNvPr>
          <p:cNvSpPr/>
          <p:nvPr/>
        </p:nvSpPr>
        <p:spPr>
          <a:xfrm>
            <a:off x="5858621" y="40065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462FDE2-7706-D482-AF32-ED11E9114325}"/>
              </a:ext>
            </a:extLst>
          </p:cNvPr>
          <p:cNvSpPr/>
          <p:nvPr/>
        </p:nvSpPr>
        <p:spPr>
          <a:xfrm>
            <a:off x="5860526" y="56291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EE2296A-BEB3-BE35-4E74-582A5CABFE55}"/>
              </a:ext>
            </a:extLst>
          </p:cNvPr>
          <p:cNvSpPr/>
          <p:nvPr/>
        </p:nvSpPr>
        <p:spPr>
          <a:xfrm>
            <a:off x="5858621" y="774383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Picture 22" descr="A white circle with a dart in center&#10;&#10;AI-generated content may be incorrect.">
            <a:extLst>
              <a:ext uri="{FF2B5EF4-FFF2-40B4-BE49-F238E27FC236}">
                <a16:creationId xmlns:a16="http://schemas.microsoft.com/office/drawing/2014/main" id="{9EF6B67A-D30B-CDE6-9EB2-6CDA891ED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950061" y="863966"/>
            <a:ext cx="331470" cy="331470"/>
          </a:xfrm>
          <a:prstGeom prst="rect">
            <a:avLst/>
          </a:prstGeom>
        </p:spPr>
      </p:pic>
      <p:pic>
        <p:nvPicPr>
          <p:cNvPr id="25" name="Picture 24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3CFD4438-4462-C3BD-5B66-89A1B634F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931" y="1677201"/>
            <a:ext cx="327600" cy="3276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1DCE537-DE2B-230E-F0A2-1088F9D0668F}"/>
              </a:ext>
            </a:extLst>
          </p:cNvPr>
          <p:cNvSpPr txBox="1"/>
          <p:nvPr/>
        </p:nvSpPr>
        <p:spPr>
          <a:xfrm>
            <a:off x="6464411" y="845035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Goal Definition</a:t>
            </a:r>
          </a:p>
        </p:txBody>
      </p:sp>
      <p:pic>
        <p:nvPicPr>
          <p:cNvPr id="28" name="Picture 27" descr="A white outline of a gear with a piece of paper&#10;&#10;AI-generated content may be incorrect.">
            <a:extLst>
              <a:ext uri="{FF2B5EF4-FFF2-40B4-BE49-F238E27FC236}">
                <a16:creationId xmlns:a16="http://schemas.microsoft.com/office/drawing/2014/main" id="{F778CE58-D376-603B-6CB7-623134140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931" y="2492214"/>
            <a:ext cx="327600" cy="327600"/>
          </a:xfrm>
          <a:prstGeom prst="rect">
            <a:avLst/>
          </a:prstGeom>
        </p:spPr>
      </p:pic>
      <p:pic>
        <p:nvPicPr>
          <p:cNvPr id="30" name="Picture 29" descr="A white line drawing of a data filter&#10;&#10;AI-generated content may be incorrect.">
            <a:extLst>
              <a:ext uri="{FF2B5EF4-FFF2-40B4-BE49-F238E27FC236}">
                <a16:creationId xmlns:a16="http://schemas.microsoft.com/office/drawing/2014/main" id="{3F463E3B-EDD7-4FD6-2CA5-F25A0992E9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931" y="3297943"/>
            <a:ext cx="327600" cy="327600"/>
          </a:xfrm>
          <a:prstGeom prst="rect">
            <a:avLst/>
          </a:prstGeom>
        </p:spPr>
      </p:pic>
      <p:pic>
        <p:nvPicPr>
          <p:cNvPr id="32" name="Picture 31" descr="A hand giving a thumbs up and a star&#10;&#10;AI-generated content may be incorrect.">
            <a:extLst>
              <a:ext uri="{FF2B5EF4-FFF2-40B4-BE49-F238E27FC236}">
                <a16:creationId xmlns:a16="http://schemas.microsoft.com/office/drawing/2014/main" id="{CBD33D09-8955-649A-F50B-14D4C88E2C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3931" y="4911259"/>
            <a:ext cx="327600" cy="327600"/>
          </a:xfrm>
          <a:prstGeom prst="rect">
            <a:avLst/>
          </a:prstGeom>
        </p:spPr>
      </p:pic>
      <p:pic>
        <p:nvPicPr>
          <p:cNvPr id="34" name="Picture 33" descr="A white outline of a book&#10;&#10;AI-generated content may be incorrect.">
            <a:extLst>
              <a:ext uri="{FF2B5EF4-FFF2-40B4-BE49-F238E27FC236}">
                <a16:creationId xmlns:a16="http://schemas.microsoft.com/office/drawing/2014/main" id="{2E990157-6BD6-78C0-C015-5F6693DFF3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3931" y="5722559"/>
            <a:ext cx="327600" cy="327600"/>
          </a:xfrm>
          <a:prstGeom prst="rect">
            <a:avLst/>
          </a:prstGeom>
        </p:spPr>
      </p:pic>
      <p:pic>
        <p:nvPicPr>
          <p:cNvPr id="40" name="Picture 39" descr="A white icon with a check mark&#10;&#10;AI-generated content may be incorrect.">
            <a:extLst>
              <a:ext uri="{FF2B5EF4-FFF2-40B4-BE49-F238E27FC236}">
                <a16:creationId xmlns:a16="http://schemas.microsoft.com/office/drawing/2014/main" id="{386144AD-A91D-02E1-550D-A2C6C6A7C8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3931" y="4099959"/>
            <a:ext cx="327600" cy="3276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65B1A60-C920-5044-7FEF-4BB6FD80AC75}"/>
              </a:ext>
            </a:extLst>
          </p:cNvPr>
          <p:cNvSpPr txBox="1"/>
          <p:nvPr/>
        </p:nvSpPr>
        <p:spPr>
          <a:xfrm>
            <a:off x="6464410" y="2471348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Preprocessing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E43A06-85FE-3109-0705-3625F2802F76}"/>
              </a:ext>
            </a:extLst>
          </p:cNvPr>
          <p:cNvSpPr txBox="1"/>
          <p:nvPr/>
        </p:nvSpPr>
        <p:spPr>
          <a:xfrm>
            <a:off x="6464410" y="5701693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References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1F6CEED-00F1-DE17-483E-FE20D121683F}"/>
              </a:ext>
            </a:extLst>
          </p:cNvPr>
          <p:cNvSpPr txBox="1"/>
          <p:nvPr/>
        </p:nvSpPr>
        <p:spPr>
          <a:xfrm>
            <a:off x="6464410" y="4894235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xAI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0B39BF7-E24F-614C-F2D3-E794A7FF7F58}"/>
              </a:ext>
            </a:extLst>
          </p:cNvPr>
          <p:cNvSpPr txBox="1"/>
          <p:nvPr/>
        </p:nvSpPr>
        <p:spPr>
          <a:xfrm>
            <a:off x="6464410" y="3277077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Processing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3E1F98C-4C6D-F58B-53A8-D7C7A10745BC}"/>
              </a:ext>
            </a:extLst>
          </p:cNvPr>
          <p:cNvSpPr txBox="1"/>
          <p:nvPr/>
        </p:nvSpPr>
        <p:spPr>
          <a:xfrm>
            <a:off x="6464410" y="4079093"/>
            <a:ext cx="520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Result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Summary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Relevant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Insights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9D117D-FE89-CE03-5B83-90F417529AEB}"/>
              </a:ext>
            </a:extLst>
          </p:cNvPr>
          <p:cNvSpPr txBox="1"/>
          <p:nvPr/>
        </p:nvSpPr>
        <p:spPr>
          <a:xfrm>
            <a:off x="6464410" y="1651894"/>
            <a:ext cx="534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2734882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D0893857-CFDE-EEC2-4C2F-551F3D9D5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71756C2-3188-518B-EC73-AA82DE5298E2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Picture 3" descr="A white icon with a check mark&#10;&#10;AI-generated content may be incorrect.">
            <a:extLst>
              <a:ext uri="{FF2B5EF4-FFF2-40B4-BE49-F238E27FC236}">
                <a16:creationId xmlns:a16="http://schemas.microsoft.com/office/drawing/2014/main" id="{E9826D25-FB77-0848-C7C9-BDFBA348D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984" y="971238"/>
            <a:ext cx="723600" cy="72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7943E0-25D6-0009-9F15-3C89FAF920C9}"/>
              </a:ext>
            </a:extLst>
          </p:cNvPr>
          <p:cNvSpPr txBox="1"/>
          <p:nvPr/>
        </p:nvSpPr>
        <p:spPr>
          <a:xfrm>
            <a:off x="1371038" y="649772"/>
            <a:ext cx="1082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Logistic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Regression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Explainability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using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Coefficients</a:t>
            </a:r>
            <a:endParaRPr lang="it-IT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7" name="Picture 6" descr="A hand giving a thumbs up and a star&#10;&#10;AI-generated content may be incorrect.">
            <a:extLst>
              <a:ext uri="{FF2B5EF4-FFF2-40B4-BE49-F238E27FC236}">
                <a16:creationId xmlns:a16="http://schemas.microsoft.com/office/drawing/2014/main" id="{54F1FE90-EEC8-B3EE-8B25-F4B5EBFDD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38" y="452471"/>
            <a:ext cx="723600" cy="723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B4C556-997B-F28C-E2F7-0ED712317B26}"/>
              </a:ext>
            </a:extLst>
          </p:cNvPr>
          <p:cNvSpPr txBox="1"/>
          <p:nvPr/>
        </p:nvSpPr>
        <p:spPr>
          <a:xfrm>
            <a:off x="640836" y="1341229"/>
            <a:ext cx="463204" cy="4038382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xAI</a:t>
            </a:r>
            <a:endParaRPr lang="it-IT" sz="16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5029D8-3B23-0739-F1F0-16EC6F4DE9C3}"/>
              </a:ext>
            </a:extLst>
          </p:cNvPr>
          <p:cNvSpPr txBox="1"/>
          <p:nvPr/>
        </p:nvSpPr>
        <p:spPr>
          <a:xfrm>
            <a:off x="1786784" y="4764361"/>
            <a:ext cx="97643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each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fold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the 10-fold cross-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validation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evaluate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how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much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each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contributes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to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distinguishing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between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"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Benign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and "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Malicious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classes.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Since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one-hot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encoding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expands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each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into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multiple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binary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the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coefficients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these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encoded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 are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grouped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averaged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to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reflect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importance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the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original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algn="ctr"/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Positive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coefficients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push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prediction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toward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"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Benign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,"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negative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coefficients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push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toward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"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Malicious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."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approach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allows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to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understand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which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consistently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support or oppose the target class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across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folds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algn="ctr"/>
            <a:endParaRPr lang="it-IT" sz="140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3757F3D-BEE3-CAD5-F0D8-43CE2E200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2774" y="1176071"/>
            <a:ext cx="7772400" cy="351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15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525C1EA5-43A9-3AF0-7165-785B9F8A9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B550EF6-37C1-770A-A827-751BF1672BA0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Picture 6" descr="A hand giving a thumbs up and a star&#10;&#10;AI-generated content may be incorrect.">
            <a:extLst>
              <a:ext uri="{FF2B5EF4-FFF2-40B4-BE49-F238E27FC236}">
                <a16:creationId xmlns:a16="http://schemas.microsoft.com/office/drawing/2014/main" id="{172343F5-313B-76A2-7E0E-5E0D92A94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38" y="452471"/>
            <a:ext cx="723600" cy="723600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23117825-FEA4-1F3C-431A-602DDD2F8044}"/>
              </a:ext>
            </a:extLst>
          </p:cNvPr>
          <p:cNvSpPr txBox="1"/>
          <p:nvPr/>
        </p:nvSpPr>
        <p:spPr>
          <a:xfrm>
            <a:off x="640836" y="1341229"/>
            <a:ext cx="463204" cy="4038382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xAI</a:t>
            </a:r>
            <a:endParaRPr lang="it-IT" sz="16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FB73E4-D45C-44C5-0FD5-9640817D27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0000"/>
          <a:stretch/>
        </p:blipFill>
        <p:spPr>
          <a:xfrm>
            <a:off x="7244550" y="3740"/>
            <a:ext cx="4566450" cy="68542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D1DE4F-392E-FE5C-A576-3F017B365A5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0000"/>
          <a:stretch/>
        </p:blipFill>
        <p:spPr>
          <a:xfrm>
            <a:off x="2068501" y="0"/>
            <a:ext cx="4566449" cy="685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90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hand giving a thumbs up and a star&#10;&#10;AI-generated content may be incorrect.">
            <a:extLst>
              <a:ext uri="{FF2B5EF4-FFF2-40B4-BE49-F238E27FC236}">
                <a16:creationId xmlns:a16="http://schemas.microsoft.com/office/drawing/2014/main" id="{57BB6FD9-ED02-F4E4-A1D3-F23CE20D2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38" y="452471"/>
            <a:ext cx="723600" cy="723600"/>
          </a:xfrm>
          <a:prstGeom prst="rect">
            <a:avLst/>
          </a:prstGeom>
        </p:spPr>
      </p:pic>
      <p:pic>
        <p:nvPicPr>
          <p:cNvPr id="4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6CB380AF-39FF-FE32-7EDF-471334EB8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5" name="Oval 2">
            <a:extLst>
              <a:ext uri="{FF2B5EF4-FFF2-40B4-BE49-F238E27FC236}">
                <a16:creationId xmlns:a16="http://schemas.microsoft.com/office/drawing/2014/main" id="{A8D94AB4-EA72-D704-604E-94EBCEB80720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435714AB-2503-62B1-9A08-DC0C31BE9F58}"/>
              </a:ext>
            </a:extLst>
          </p:cNvPr>
          <p:cNvSpPr txBox="1"/>
          <p:nvPr/>
        </p:nvSpPr>
        <p:spPr>
          <a:xfrm>
            <a:off x="1371038" y="649772"/>
            <a:ext cx="1082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Logistic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Regression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Explainability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using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SHAP</a:t>
            </a:r>
          </a:p>
        </p:txBody>
      </p:sp>
      <p:pic>
        <p:nvPicPr>
          <p:cNvPr id="11" name="Picture 6" descr="A hand giving a thumbs up and a star&#10;&#10;AI-generated content may be incorrect.">
            <a:extLst>
              <a:ext uri="{FF2B5EF4-FFF2-40B4-BE49-F238E27FC236}">
                <a16:creationId xmlns:a16="http://schemas.microsoft.com/office/drawing/2014/main" id="{D3FA37EE-05F0-A305-5654-5E3C02F58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38" y="452471"/>
            <a:ext cx="723600" cy="723600"/>
          </a:xfrm>
          <a:prstGeom prst="rect">
            <a:avLst/>
          </a:prstGeom>
        </p:spPr>
      </p:pic>
      <p:sp>
        <p:nvSpPr>
          <p:cNvPr id="12" name="TextBox 7">
            <a:extLst>
              <a:ext uri="{FF2B5EF4-FFF2-40B4-BE49-F238E27FC236}">
                <a16:creationId xmlns:a16="http://schemas.microsoft.com/office/drawing/2014/main" id="{02797DE6-D209-9D6A-AD61-3EFD2EA94888}"/>
              </a:ext>
            </a:extLst>
          </p:cNvPr>
          <p:cNvSpPr txBox="1"/>
          <p:nvPr/>
        </p:nvSpPr>
        <p:spPr>
          <a:xfrm>
            <a:off x="640836" y="1341229"/>
            <a:ext cx="463204" cy="4038382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xAI</a:t>
            </a:r>
            <a:endParaRPr lang="it-IT" sz="16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12981191-BC74-2881-DFF3-189364BE0F0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9432"/>
          <a:stretch/>
        </p:blipFill>
        <p:spPr>
          <a:xfrm>
            <a:off x="1582212" y="1052354"/>
            <a:ext cx="7039274" cy="5715581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6ECCA54-3200-6400-5A06-58258DFADE38}"/>
              </a:ext>
            </a:extLst>
          </p:cNvPr>
          <p:cNvSpPr txBox="1"/>
          <p:nvPr/>
        </p:nvSpPr>
        <p:spPr>
          <a:xfrm>
            <a:off x="9099658" y="2496562"/>
            <a:ext cx="2548582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350"/>
              </a:lnSpc>
              <a:buNone/>
            </a:pP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Since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SHAP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values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are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computed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for the one-hot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encoded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features,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group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them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back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into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their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original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 for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both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class 0 (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Malicious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and class 1 (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Benign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).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Therefore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for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each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fold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display the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aggregated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SHAP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value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each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original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 for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both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classes.</a:t>
            </a:r>
            <a:endParaRPr lang="it-IT" sz="1400" b="0">
              <a:solidFill>
                <a:srgbClr val="000000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131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BF7F616C-A890-6336-44F9-04BA5CB88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6A8E157-D1F3-C455-6D89-BBACE5601C71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Picture 6" descr="A hand giving a thumbs up and a star&#10;&#10;AI-generated content may be incorrect.">
            <a:extLst>
              <a:ext uri="{FF2B5EF4-FFF2-40B4-BE49-F238E27FC236}">
                <a16:creationId xmlns:a16="http://schemas.microsoft.com/office/drawing/2014/main" id="{8FDF7133-32CE-8150-89B8-260F2A223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38" y="452471"/>
            <a:ext cx="723600" cy="723600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EE917777-126A-C25C-5D8D-59A571B47132}"/>
              </a:ext>
            </a:extLst>
          </p:cNvPr>
          <p:cNvSpPr txBox="1"/>
          <p:nvPr/>
        </p:nvSpPr>
        <p:spPr>
          <a:xfrm>
            <a:off x="640836" y="1341229"/>
            <a:ext cx="463204" cy="4038382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xAI</a:t>
            </a:r>
            <a:endParaRPr lang="it-IT" sz="16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AD2973B-EDF7-4675-BE5A-7EA3852C1581}"/>
              </a:ext>
            </a:extLst>
          </p:cNvPr>
          <p:cNvGrpSpPr>
            <a:grpSpLocks noChangeAspect="1"/>
          </p:cNvGrpSpPr>
          <p:nvPr/>
        </p:nvGrpSpPr>
        <p:grpSpPr>
          <a:xfrm>
            <a:off x="1445412" y="292123"/>
            <a:ext cx="5220000" cy="6273754"/>
            <a:chOff x="2301371" y="88952"/>
            <a:chExt cx="4564800" cy="548629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C7CF115-7FC7-7A3B-4BE9-6566A33DF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1371" y="88952"/>
              <a:ext cx="2282400" cy="109786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2D6434E-DA0C-E191-301F-7EB4E00F3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83771" y="88952"/>
              <a:ext cx="2282400" cy="109786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7FD8C16-260E-9044-8F46-8CDB5518A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01371" y="1186815"/>
              <a:ext cx="2282400" cy="109786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76C0D3C-3E91-DA4D-0799-C4C9852F3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83771" y="1186814"/>
              <a:ext cx="2282400" cy="109786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FF3539B-B13D-7CBC-7299-00CD9A897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83771" y="2281809"/>
              <a:ext cx="2282400" cy="109786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6C77844-143E-7CBC-0961-7DF41818B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03856" y="3382240"/>
              <a:ext cx="2282400" cy="109786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A2B557C-C4D6-4CBB-5C8C-7BBEE6545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78801" y="3384650"/>
              <a:ext cx="2282400" cy="109786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F25D087-3F99-8921-56F3-31D22C5C9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03708" y="4477386"/>
              <a:ext cx="2282400" cy="109786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E1142F8-FC39-3587-6AD2-0AEC38E25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78801" y="4477385"/>
              <a:ext cx="2282400" cy="1097863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DD1CFCD-3471-8DD9-A462-DFA9909B4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01371" y="2284298"/>
              <a:ext cx="2282400" cy="1097863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99B4518-FA51-984D-E87E-905A39B36273}"/>
              </a:ext>
            </a:extLst>
          </p:cNvPr>
          <p:cNvGrpSpPr>
            <a:grpSpLocks noChangeAspect="1"/>
          </p:cNvGrpSpPr>
          <p:nvPr/>
        </p:nvGrpSpPr>
        <p:grpSpPr>
          <a:xfrm>
            <a:off x="6892995" y="300008"/>
            <a:ext cx="5220000" cy="6265258"/>
            <a:chOff x="7634655" y="96823"/>
            <a:chExt cx="4567855" cy="548252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96CC523-3BE6-69A0-A389-9ED5BDD0E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34655" y="102589"/>
              <a:ext cx="2285668" cy="109943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A76E857-9456-1383-678A-CD3CEB496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917340" y="96823"/>
              <a:ext cx="2282685" cy="10980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9F551D9-8485-0CE5-7835-562E8807C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634940" y="1204276"/>
              <a:ext cx="2282400" cy="1097863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075C58F-90A6-51B2-DBFE-A8A9001C3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920110" y="2307228"/>
              <a:ext cx="2282400" cy="1097863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5FB1D79-BCB5-7FC9-958A-46AB53B7C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917625" y="4478699"/>
              <a:ext cx="2282400" cy="110065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C4EE676-3DD2-3203-FDFE-4079C6CD4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917625" y="1193316"/>
              <a:ext cx="2282400" cy="1097863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A2F1250-8FEB-451F-0CE1-7AC19AAAE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637710" y="2292556"/>
              <a:ext cx="2282400" cy="1097863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940861B-4D31-D8F4-1DE4-07A863D9A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634940" y="3396123"/>
              <a:ext cx="2282400" cy="1097863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9A492C4-A26C-CF73-E7E5-C9C80FA51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920110" y="3379459"/>
              <a:ext cx="2282400" cy="1097863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AA158F6-4FE7-2744-4FA5-20F9D8656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634940" y="4477322"/>
              <a:ext cx="2282400" cy="10978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5047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C55A7B9A-5173-4521-531E-49C93AA15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1C0259A-7A81-1410-C635-7AEB7CC89207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FCF8BD19-3182-588B-6412-5854846BCF69}"/>
              </a:ext>
            </a:extLst>
          </p:cNvPr>
          <p:cNvSpPr txBox="1"/>
          <p:nvPr/>
        </p:nvSpPr>
        <p:spPr>
          <a:xfrm>
            <a:off x="1371038" y="649772"/>
            <a:ext cx="1082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Random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Forest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Explainability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using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SHAP</a:t>
            </a:r>
          </a:p>
        </p:txBody>
      </p:sp>
      <p:pic>
        <p:nvPicPr>
          <p:cNvPr id="5" name="Picture 6" descr="A hand giving a thumbs up and a star&#10;&#10;AI-generated content may be incorrect.">
            <a:extLst>
              <a:ext uri="{FF2B5EF4-FFF2-40B4-BE49-F238E27FC236}">
                <a16:creationId xmlns:a16="http://schemas.microsoft.com/office/drawing/2014/main" id="{48E806B0-7376-4927-B826-20E92FB4C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38" y="452471"/>
            <a:ext cx="723600" cy="723600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618AA596-6297-6E11-7DCD-997050D67169}"/>
              </a:ext>
            </a:extLst>
          </p:cNvPr>
          <p:cNvSpPr txBox="1"/>
          <p:nvPr/>
        </p:nvSpPr>
        <p:spPr>
          <a:xfrm>
            <a:off x="640836" y="1341229"/>
            <a:ext cx="463204" cy="4038382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xAI</a:t>
            </a:r>
            <a:endParaRPr lang="it-IT" sz="16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138391F-EF5E-06A3-ACB5-1746A05E7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507" y="1019104"/>
            <a:ext cx="5299130" cy="568192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E00E63D-8FD3-FD70-1EE1-438255F0775B}"/>
              </a:ext>
            </a:extLst>
          </p:cNvPr>
          <p:cNvSpPr txBox="1"/>
          <p:nvPr/>
        </p:nvSpPr>
        <p:spPr>
          <a:xfrm>
            <a:off x="7680410" y="3005988"/>
            <a:ext cx="3870754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350"/>
              </a:lnSpc>
              <a:buNone/>
            </a:pP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before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SHAP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values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computed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for the one-hot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encoded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 are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grouped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into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their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original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 for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both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classes. </a:t>
            </a:r>
          </a:p>
          <a:p>
            <a:pPr algn="ctr">
              <a:lnSpc>
                <a:spcPts val="1350"/>
              </a:lnSpc>
              <a:buNone/>
            </a:pP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At the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same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time, for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each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fold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display the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aggregated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SHAP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value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each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original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 for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both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classes.</a:t>
            </a:r>
            <a:endParaRPr lang="it-IT" sz="1400" b="0">
              <a:solidFill>
                <a:srgbClr val="000000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542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67369-4EC6-91BA-CBCA-179A1EBB6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28E72271-9246-ED74-C67E-8BA32046F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0B2F2A1-20FF-62FE-5B65-CADDEBFB280B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Picture 6" descr="A hand giving a thumbs up and a star&#10;&#10;AI-generated content may be incorrect.">
            <a:extLst>
              <a:ext uri="{FF2B5EF4-FFF2-40B4-BE49-F238E27FC236}">
                <a16:creationId xmlns:a16="http://schemas.microsoft.com/office/drawing/2014/main" id="{D0F9B1DF-603B-A2FE-63C6-738B81ADC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38" y="452471"/>
            <a:ext cx="723600" cy="723600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0F9C627C-3D3D-1A3A-217A-B234EBD9E702}"/>
              </a:ext>
            </a:extLst>
          </p:cNvPr>
          <p:cNvSpPr txBox="1"/>
          <p:nvPr/>
        </p:nvSpPr>
        <p:spPr>
          <a:xfrm>
            <a:off x="640836" y="1341229"/>
            <a:ext cx="463204" cy="4038382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xAI</a:t>
            </a:r>
            <a:endParaRPr lang="it-IT" sz="16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57F132C-3690-FD1A-7598-36C022D3CC8F}"/>
              </a:ext>
            </a:extLst>
          </p:cNvPr>
          <p:cNvGrpSpPr/>
          <p:nvPr/>
        </p:nvGrpSpPr>
        <p:grpSpPr>
          <a:xfrm>
            <a:off x="1467175" y="257905"/>
            <a:ext cx="5410352" cy="6346590"/>
            <a:chOff x="1889203" y="-1"/>
            <a:chExt cx="5410352" cy="634659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E547EB1-2C7F-A5BD-767B-DB622B3A5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89203" y="0"/>
              <a:ext cx="2610000" cy="125544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720864F-E66C-AC5B-F334-5BDCE1C6C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89555" y="-1"/>
              <a:ext cx="2610000" cy="125544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CB5FBB7-4CAA-FD99-9139-BE63F261B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89203" y="1255442"/>
              <a:ext cx="2610000" cy="125544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7A79277-FB84-39CF-7C69-A09BD0AF6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89555" y="1341229"/>
              <a:ext cx="2610000" cy="125544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4C033D9-621A-8CAE-4D8A-8E55C5CDC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89203" y="2594965"/>
              <a:ext cx="2610000" cy="125544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612D1A2-02BA-DA48-8693-3E11B062A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89555" y="2594965"/>
              <a:ext cx="2610000" cy="125544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9984DDB-EDC1-09B5-4F20-69DC557C5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889203" y="3837409"/>
              <a:ext cx="2610000" cy="125544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595A7B9-18C5-DF52-2D10-136A40161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889203" y="5091146"/>
              <a:ext cx="2610000" cy="125544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384D73E-73AF-45CE-2BE5-BD1C78ADB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89555" y="3837409"/>
              <a:ext cx="2610000" cy="125544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9F0E9BC-69D3-13DE-3D82-BD186A1D4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89555" y="5089438"/>
              <a:ext cx="2610000" cy="1255443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9366518-9528-7451-D6E7-63FA5260066C}"/>
              </a:ext>
            </a:extLst>
          </p:cNvPr>
          <p:cNvGrpSpPr/>
          <p:nvPr/>
        </p:nvGrpSpPr>
        <p:grpSpPr>
          <a:xfrm>
            <a:off x="6974095" y="257906"/>
            <a:ext cx="5220000" cy="6334072"/>
            <a:chOff x="7489907" y="-82061"/>
            <a:chExt cx="5220000" cy="633407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CD2B11-DBEF-FDFC-8233-D4379C852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489907" y="-82061"/>
              <a:ext cx="2610000" cy="125544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2D0C95A-061A-290E-7E87-F5C2544D5F1E}"/>
                </a:ext>
              </a:extLst>
            </p:cNvPr>
            <p:cNvSpPr txBox="1"/>
            <p:nvPr/>
          </p:nvSpPr>
          <p:spPr>
            <a:xfrm>
              <a:off x="9381067" y="225213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it-IT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231395B-F707-567E-219D-51F4716C0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099907" y="-82061"/>
              <a:ext cx="2610000" cy="125544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9AA5A60-47F9-6624-30AC-256607949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489907" y="1267164"/>
              <a:ext cx="2610000" cy="125544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5D6D54F-8BCE-F263-61C7-F87BF86CF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099907" y="1267164"/>
              <a:ext cx="2610000" cy="125544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A44A5F6-10FC-E1FC-C28A-049906935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489907" y="2520902"/>
              <a:ext cx="2610000" cy="125544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6F09568-3DB3-754B-B205-6F87CFC75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0099907" y="2520901"/>
              <a:ext cx="2610000" cy="125544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6EBA81-4464-F836-DD50-DAD3359CF905}"/>
                </a:ext>
              </a:extLst>
            </p:cNvPr>
            <p:cNvSpPr txBox="1"/>
            <p:nvPr/>
          </p:nvSpPr>
          <p:spPr>
            <a:xfrm>
              <a:off x="9804400" y="316653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it-IT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C26B12F-2F47-07A2-8942-DE398600A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489907" y="3747791"/>
              <a:ext cx="2610000" cy="125544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BC1AE61-86D3-605E-1B54-8C07962BB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0099907" y="3757956"/>
              <a:ext cx="2610000" cy="1255443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435A8C9-CEE4-F175-53F4-97786E45F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489907" y="4996568"/>
              <a:ext cx="2610000" cy="125544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B280DB9-5067-FFFC-90A1-0EF3CE6E3986}"/>
                </a:ext>
              </a:extLst>
            </p:cNvPr>
            <p:cNvSpPr txBox="1"/>
            <p:nvPr/>
          </p:nvSpPr>
          <p:spPr>
            <a:xfrm>
              <a:off x="9110133" y="150706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it-IT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CDE4A86-D107-5794-4E15-7430CBE1A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0099907" y="4988957"/>
              <a:ext cx="2610000" cy="12554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1663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FB226-6C33-9901-6C86-69700B909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C58DBEFD-281D-D282-0525-CBE61ED8F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026" y="5110164"/>
            <a:ext cx="1145948" cy="11459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485C05-CE8F-839B-0CE6-D33F1A8236FD}"/>
              </a:ext>
            </a:extLst>
          </p:cNvPr>
          <p:cNvSpPr txBox="1"/>
          <p:nvPr/>
        </p:nvSpPr>
        <p:spPr>
          <a:xfrm>
            <a:off x="2621600" y="2705725"/>
            <a:ext cx="6948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Thanks for </a:t>
            </a:r>
            <a:r>
              <a:rPr lang="it-IT" sz="4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your</a:t>
            </a:r>
            <a:r>
              <a:rPr lang="it-IT" sz="4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4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attention</a:t>
            </a:r>
            <a:endParaRPr lang="it-IT" sz="44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9" name="Picture 38" descr="A blue text in a cloud&#10;&#10;AI-generated content may be incorrect.">
            <a:extLst>
              <a:ext uri="{FF2B5EF4-FFF2-40B4-BE49-F238E27FC236}">
                <a16:creationId xmlns:a16="http://schemas.microsoft.com/office/drawing/2014/main" id="{1394D4D5-EA46-B849-78D4-849B09854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437" y="890273"/>
            <a:ext cx="1715125" cy="1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375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561C0C91-7B9B-BF8E-3C7B-572EDCA6A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5F788BA-3B53-330A-DA12-42527E73E90D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3E7BE-D7DE-706A-C47B-DF56B9832DA1}"/>
              </a:ext>
            </a:extLst>
          </p:cNvPr>
          <p:cNvSpPr txBox="1"/>
          <p:nvPr/>
        </p:nvSpPr>
        <p:spPr>
          <a:xfrm>
            <a:off x="640836" y="1990144"/>
            <a:ext cx="463204" cy="2877711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References</a:t>
            </a:r>
            <a:endParaRPr lang="it-IT" sz="16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C2FBD1-68E9-7368-C637-4551522AACF1}"/>
              </a:ext>
            </a:extLst>
          </p:cNvPr>
          <p:cNvSpPr txBox="1"/>
          <p:nvPr/>
        </p:nvSpPr>
        <p:spPr>
          <a:xfrm>
            <a:off x="9355015" y="37279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BEBF0F3-806F-1EF1-0269-E8ED0F3ABACB}"/>
              </a:ext>
            </a:extLst>
          </p:cNvPr>
          <p:cNvGrpSpPr/>
          <p:nvPr/>
        </p:nvGrpSpPr>
        <p:grpSpPr>
          <a:xfrm>
            <a:off x="7997449" y="726185"/>
            <a:ext cx="2560744" cy="5405630"/>
            <a:chOff x="2304228" y="838960"/>
            <a:chExt cx="2560744" cy="5405630"/>
          </a:xfrm>
        </p:grpSpPr>
        <p:sp>
          <p:nvSpPr>
            <p:cNvPr id="13" name="TextBox 12">
              <a:hlinkClick r:id="rId4"/>
              <a:extLst>
                <a:ext uri="{FF2B5EF4-FFF2-40B4-BE49-F238E27FC236}">
                  <a16:creationId xmlns:a16="http://schemas.microsoft.com/office/drawing/2014/main" id="{1535ABC0-CE72-3466-8EFC-10CBAF3627C5}"/>
                </a:ext>
              </a:extLst>
            </p:cNvPr>
            <p:cNvSpPr txBox="1"/>
            <p:nvPr/>
          </p:nvSpPr>
          <p:spPr>
            <a:xfrm>
              <a:off x="2961887" y="942246"/>
              <a:ext cx="9364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Dataset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F59BCD7-773B-289C-A682-688CAED2D89A}"/>
                </a:ext>
              </a:extLst>
            </p:cNvPr>
            <p:cNvSpPr/>
            <p:nvPr/>
          </p:nvSpPr>
          <p:spPr>
            <a:xfrm>
              <a:off x="2304228" y="1653973"/>
              <a:ext cx="514350" cy="514350"/>
            </a:xfrm>
            <a:prstGeom prst="ellipse">
              <a:avLst/>
            </a:prstGeom>
            <a:solidFill>
              <a:srgbClr val="0F4A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763F680-E262-7FFA-156D-2FBD88DDB483}"/>
                </a:ext>
              </a:extLst>
            </p:cNvPr>
            <p:cNvSpPr/>
            <p:nvPr/>
          </p:nvSpPr>
          <p:spPr>
            <a:xfrm>
              <a:off x="2304228" y="838960"/>
              <a:ext cx="514350" cy="514350"/>
            </a:xfrm>
            <a:prstGeom prst="ellipse">
              <a:avLst/>
            </a:prstGeom>
            <a:solidFill>
              <a:srgbClr val="0F4A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TextBox 15">
              <a:hlinkClick r:id="rId5"/>
              <a:extLst>
                <a:ext uri="{FF2B5EF4-FFF2-40B4-BE49-F238E27FC236}">
                  <a16:creationId xmlns:a16="http://schemas.microsoft.com/office/drawing/2014/main" id="{C897C05A-94EF-CFB2-CCC1-5986AD31F0BF}"/>
                </a:ext>
              </a:extLst>
            </p:cNvPr>
            <p:cNvSpPr txBox="1"/>
            <p:nvPr/>
          </p:nvSpPr>
          <p:spPr>
            <a:xfrm>
              <a:off x="2961887" y="1757259"/>
              <a:ext cx="19030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Info on PE files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50D287C-404C-A4BA-1F16-65E9782DBB20}"/>
                </a:ext>
              </a:extLst>
            </p:cNvPr>
            <p:cNvSpPr/>
            <p:nvPr/>
          </p:nvSpPr>
          <p:spPr>
            <a:xfrm>
              <a:off x="2304228" y="2468986"/>
              <a:ext cx="514350" cy="514350"/>
            </a:xfrm>
            <a:prstGeom prst="ellipse">
              <a:avLst/>
            </a:prstGeom>
            <a:solidFill>
              <a:srgbClr val="0F4A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TextBox 17">
              <a:hlinkClick r:id="rId6"/>
              <a:extLst>
                <a:ext uri="{FF2B5EF4-FFF2-40B4-BE49-F238E27FC236}">
                  <a16:creationId xmlns:a16="http://schemas.microsoft.com/office/drawing/2014/main" id="{1014C224-B27A-B7B9-795E-B3672150E7AF}"/>
                </a:ext>
              </a:extLst>
            </p:cNvPr>
            <p:cNvSpPr txBox="1"/>
            <p:nvPr/>
          </p:nvSpPr>
          <p:spPr>
            <a:xfrm>
              <a:off x="2961887" y="2572272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err="1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Scikit</a:t>
              </a:r>
              <a:endPara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93AD821-3AD7-CB60-D2DD-39ED761A7704}"/>
                </a:ext>
              </a:extLst>
            </p:cNvPr>
            <p:cNvSpPr/>
            <p:nvPr/>
          </p:nvSpPr>
          <p:spPr>
            <a:xfrm>
              <a:off x="2304228" y="3283999"/>
              <a:ext cx="514350" cy="514350"/>
            </a:xfrm>
            <a:prstGeom prst="ellipse">
              <a:avLst/>
            </a:prstGeom>
            <a:solidFill>
              <a:srgbClr val="0F4A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TextBox 19">
              <a:hlinkClick r:id="rId7"/>
              <a:extLst>
                <a:ext uri="{FF2B5EF4-FFF2-40B4-BE49-F238E27FC236}">
                  <a16:creationId xmlns:a16="http://schemas.microsoft.com/office/drawing/2014/main" id="{1AAEF66D-A3CA-38EC-2548-7618489BB93B}"/>
                </a:ext>
              </a:extLst>
            </p:cNvPr>
            <p:cNvSpPr txBox="1"/>
            <p:nvPr/>
          </p:nvSpPr>
          <p:spPr>
            <a:xfrm>
              <a:off x="2961887" y="3387285"/>
              <a:ext cx="9364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err="1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Seaborn</a:t>
              </a:r>
              <a:endPara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39A005B6-2143-0A9F-F703-254270ABED07}"/>
                </a:ext>
              </a:extLst>
            </p:cNvPr>
            <p:cNvSpPr/>
            <p:nvPr/>
          </p:nvSpPr>
          <p:spPr>
            <a:xfrm>
              <a:off x="2304228" y="4099012"/>
              <a:ext cx="514350" cy="514350"/>
            </a:xfrm>
            <a:prstGeom prst="ellipse">
              <a:avLst/>
            </a:prstGeom>
            <a:solidFill>
              <a:srgbClr val="0F4A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TextBox 3">
              <a:hlinkClick r:id="rId8"/>
              <a:extLst>
                <a:ext uri="{FF2B5EF4-FFF2-40B4-BE49-F238E27FC236}">
                  <a16:creationId xmlns:a16="http://schemas.microsoft.com/office/drawing/2014/main" id="{35D22716-9BD1-1866-2E3C-18F4A4F6D0C2}"/>
                </a:ext>
              </a:extLst>
            </p:cNvPr>
            <p:cNvSpPr txBox="1"/>
            <p:nvPr/>
          </p:nvSpPr>
          <p:spPr>
            <a:xfrm>
              <a:off x="2961887" y="4202298"/>
              <a:ext cx="614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SHAP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C1BC901-B1F9-3BA2-A981-1249DDE92A91}"/>
                </a:ext>
              </a:extLst>
            </p:cNvPr>
            <p:cNvSpPr/>
            <p:nvPr/>
          </p:nvSpPr>
          <p:spPr>
            <a:xfrm>
              <a:off x="2320030" y="4915227"/>
              <a:ext cx="514350" cy="514350"/>
            </a:xfrm>
            <a:prstGeom prst="ellipse">
              <a:avLst/>
            </a:prstGeom>
            <a:solidFill>
              <a:srgbClr val="0F4A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TextBox 5">
              <a:hlinkClick r:id="rId9"/>
              <a:extLst>
                <a:ext uri="{FF2B5EF4-FFF2-40B4-BE49-F238E27FC236}">
                  <a16:creationId xmlns:a16="http://schemas.microsoft.com/office/drawing/2014/main" id="{102C973D-298D-B243-068F-8308579FE987}"/>
                </a:ext>
              </a:extLst>
            </p:cNvPr>
            <p:cNvSpPr txBox="1"/>
            <p:nvPr/>
          </p:nvSpPr>
          <p:spPr>
            <a:xfrm>
              <a:off x="2977689" y="5018513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dirty="0" err="1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Pandas</a:t>
              </a:r>
              <a:endParaRPr lang="it-IT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AF22663-BAC8-478D-09E4-45CFB26FE04A}"/>
                </a:ext>
              </a:extLst>
            </p:cNvPr>
            <p:cNvSpPr/>
            <p:nvPr/>
          </p:nvSpPr>
          <p:spPr>
            <a:xfrm>
              <a:off x="2320030" y="5730240"/>
              <a:ext cx="514350" cy="514350"/>
            </a:xfrm>
            <a:prstGeom prst="ellipse">
              <a:avLst/>
            </a:prstGeom>
            <a:solidFill>
              <a:srgbClr val="0F4A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TextBox 10">
              <a:hlinkClick r:id="rId10"/>
              <a:extLst>
                <a:ext uri="{FF2B5EF4-FFF2-40B4-BE49-F238E27FC236}">
                  <a16:creationId xmlns:a16="http://schemas.microsoft.com/office/drawing/2014/main" id="{0F2A0FE7-9DA3-49DC-1CE3-8EF783BE6041}"/>
                </a:ext>
              </a:extLst>
            </p:cNvPr>
            <p:cNvSpPr txBox="1"/>
            <p:nvPr/>
          </p:nvSpPr>
          <p:spPr>
            <a:xfrm>
              <a:off x="2977689" y="5833526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dirty="0" err="1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Numpy</a:t>
              </a:r>
              <a:endParaRPr lang="it-IT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pic>
        <p:nvPicPr>
          <p:cNvPr id="24" name="Picture 23" descr="A white outline of a book&#10;&#10;AI-generated content may be incorrect.">
            <a:extLst>
              <a:ext uri="{FF2B5EF4-FFF2-40B4-BE49-F238E27FC236}">
                <a16:creationId xmlns:a16="http://schemas.microsoft.com/office/drawing/2014/main" id="{7F36F0F7-D6F3-6E4F-602D-C0BED4837F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0638" y="467671"/>
            <a:ext cx="723600" cy="7236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C00C653-8F60-A1FF-D73D-75F10EAD5FA6}"/>
              </a:ext>
            </a:extLst>
          </p:cNvPr>
          <p:cNvSpPr txBox="1"/>
          <p:nvPr/>
        </p:nvSpPr>
        <p:spPr>
          <a:xfrm>
            <a:off x="2095833" y="1874126"/>
            <a:ext cx="5058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Identification</a:t>
            </a:r>
            <a:r>
              <a:rPr lang="it-IT" sz="4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malwares from Windows PE files</a:t>
            </a:r>
            <a:endParaRPr lang="it-IT" sz="4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1" name="Picture 30" descr="A white chain link symbol&#10;&#10;AI-generated content may be incorrect.">
            <a:extLst>
              <a:ext uri="{FF2B5EF4-FFF2-40B4-BE49-F238E27FC236}">
                <a16:creationId xmlns:a16="http://schemas.microsoft.com/office/drawing/2014/main" id="{AF719C8A-02B2-DA65-C23C-4380CDC781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92054" y="818959"/>
            <a:ext cx="327600" cy="327600"/>
          </a:xfrm>
          <a:prstGeom prst="rect">
            <a:avLst/>
          </a:prstGeom>
        </p:spPr>
      </p:pic>
      <p:pic>
        <p:nvPicPr>
          <p:cNvPr id="32" name="Picture 31" descr="A white chain link symbol&#10;&#10;AI-generated content may be incorrect.">
            <a:extLst>
              <a:ext uri="{FF2B5EF4-FFF2-40B4-BE49-F238E27FC236}">
                <a16:creationId xmlns:a16="http://schemas.microsoft.com/office/drawing/2014/main" id="{E4D90B08-1C4A-C5CC-2C90-6118F80E45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88107" y="1634572"/>
            <a:ext cx="327600" cy="327600"/>
          </a:xfrm>
          <a:prstGeom prst="rect">
            <a:avLst/>
          </a:prstGeom>
        </p:spPr>
      </p:pic>
      <p:pic>
        <p:nvPicPr>
          <p:cNvPr id="33" name="Picture 32" descr="A white chain link symbol&#10;&#10;AI-generated content may be incorrect.">
            <a:extLst>
              <a:ext uri="{FF2B5EF4-FFF2-40B4-BE49-F238E27FC236}">
                <a16:creationId xmlns:a16="http://schemas.microsoft.com/office/drawing/2014/main" id="{ECB3E518-4D6D-FE84-EF7E-8B255165EC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88107" y="2449585"/>
            <a:ext cx="327600" cy="327600"/>
          </a:xfrm>
          <a:prstGeom prst="rect">
            <a:avLst/>
          </a:prstGeom>
        </p:spPr>
      </p:pic>
      <p:pic>
        <p:nvPicPr>
          <p:cNvPr id="34" name="Picture 33" descr="A white chain link symbol&#10;&#10;AI-generated content may be incorrect.">
            <a:extLst>
              <a:ext uri="{FF2B5EF4-FFF2-40B4-BE49-F238E27FC236}">
                <a16:creationId xmlns:a16="http://schemas.microsoft.com/office/drawing/2014/main" id="{D54D757A-FDE8-FA90-D511-06D1D51B33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92054" y="3267557"/>
            <a:ext cx="327600" cy="327600"/>
          </a:xfrm>
          <a:prstGeom prst="rect">
            <a:avLst/>
          </a:prstGeom>
        </p:spPr>
      </p:pic>
      <p:pic>
        <p:nvPicPr>
          <p:cNvPr id="35" name="Picture 34" descr="A white chain link symbol&#10;&#10;AI-generated content may be incorrect.">
            <a:extLst>
              <a:ext uri="{FF2B5EF4-FFF2-40B4-BE49-F238E27FC236}">
                <a16:creationId xmlns:a16="http://schemas.microsoft.com/office/drawing/2014/main" id="{834B9F8F-EDB8-6454-A24B-DE59CF9CA0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92054" y="4081301"/>
            <a:ext cx="327600" cy="327600"/>
          </a:xfrm>
          <a:prstGeom prst="rect">
            <a:avLst/>
          </a:prstGeom>
        </p:spPr>
      </p:pic>
      <p:pic>
        <p:nvPicPr>
          <p:cNvPr id="36" name="Picture 35" descr="A white chain link symbol&#10;&#10;AI-generated content may be incorrect.">
            <a:extLst>
              <a:ext uri="{FF2B5EF4-FFF2-40B4-BE49-F238E27FC236}">
                <a16:creationId xmlns:a16="http://schemas.microsoft.com/office/drawing/2014/main" id="{B6EEF76F-CBFA-F8F4-3717-738A507817F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06626" y="4896805"/>
            <a:ext cx="327600" cy="327600"/>
          </a:xfrm>
          <a:prstGeom prst="rect">
            <a:avLst/>
          </a:prstGeom>
        </p:spPr>
      </p:pic>
      <p:pic>
        <p:nvPicPr>
          <p:cNvPr id="37" name="Picture 36" descr="A white chain link symbol&#10;&#10;AI-generated content may be incorrect.">
            <a:extLst>
              <a:ext uri="{FF2B5EF4-FFF2-40B4-BE49-F238E27FC236}">
                <a16:creationId xmlns:a16="http://schemas.microsoft.com/office/drawing/2014/main" id="{C8C8CCEB-5D62-B413-41B5-48B3E451F3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07812" y="5710839"/>
            <a:ext cx="327600" cy="3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444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AI-generated content may be incorrect.">
            <a:extLst>
              <a:ext uri="{FF2B5EF4-FFF2-40B4-BE49-F238E27FC236}">
                <a16:creationId xmlns:a16="http://schemas.microsoft.com/office/drawing/2014/main" id="{161FEE05-C014-7EB8-FC19-D604531773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4334" y="239499"/>
            <a:ext cx="5861723" cy="795520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D28E932-C60B-0834-E61F-6789CC29CC04}"/>
              </a:ext>
            </a:extLst>
          </p:cNvPr>
          <p:cNvGrpSpPr/>
          <p:nvPr/>
        </p:nvGrpSpPr>
        <p:grpSpPr>
          <a:xfrm>
            <a:off x="2120246" y="1199931"/>
            <a:ext cx="10071754" cy="5658069"/>
            <a:chOff x="3712029" y="1021075"/>
            <a:chExt cx="8468813" cy="4757575"/>
          </a:xfrm>
        </p:grpSpPr>
        <p:pic>
          <p:nvPicPr>
            <p:cNvPr id="7" name="Picture 6" descr="A table with numbers and letters&#10;&#10;AI-generated content may be incorrect.">
              <a:extLst>
                <a:ext uri="{FF2B5EF4-FFF2-40B4-BE49-F238E27FC236}">
                  <a16:creationId xmlns:a16="http://schemas.microsoft.com/office/drawing/2014/main" id="{71618BA5-906E-86C0-FCF2-2774B2E4B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50676"/>
            <a:stretch/>
          </p:blipFill>
          <p:spPr>
            <a:xfrm>
              <a:off x="3712029" y="1021075"/>
              <a:ext cx="8468813" cy="2338592"/>
            </a:xfrm>
            <a:prstGeom prst="rect">
              <a:avLst/>
            </a:prstGeom>
          </p:spPr>
        </p:pic>
        <p:pic>
          <p:nvPicPr>
            <p:cNvPr id="8" name="Picture 7" descr="A table with numbers and letters&#10;&#10;AI-generated content may be incorrect.">
              <a:extLst>
                <a:ext uri="{FF2B5EF4-FFF2-40B4-BE49-F238E27FC236}">
                  <a16:creationId xmlns:a16="http://schemas.microsoft.com/office/drawing/2014/main" id="{C23299B8-501E-660F-C7EC-CEA490DA7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9416"/>
            <a:stretch/>
          </p:blipFill>
          <p:spPr>
            <a:xfrm>
              <a:off x="3712029" y="3498333"/>
              <a:ext cx="8468812" cy="2280317"/>
            </a:xfrm>
            <a:prstGeom prst="rect">
              <a:avLst/>
            </a:prstGeom>
          </p:spPr>
        </p:pic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82E68BB6-1162-890D-C456-615E4657AA6E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Picture 9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23E0626E-CD86-216B-91DB-2AFB5D07E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3A3278-4D91-92FF-201C-A925F561EA67}"/>
              </a:ext>
            </a:extLst>
          </p:cNvPr>
          <p:cNvSpPr txBox="1"/>
          <p:nvPr/>
        </p:nvSpPr>
        <p:spPr>
          <a:xfrm>
            <a:off x="188084" y="1469243"/>
            <a:ext cx="1368708" cy="376597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 Data Exploration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0632F2-96F6-18A7-519F-0F04A123436B}"/>
              </a:ext>
            </a:extLst>
          </p:cNvPr>
          <p:cNvSpPr txBox="1"/>
          <p:nvPr/>
        </p:nvSpPr>
        <p:spPr>
          <a:xfrm>
            <a:off x="1701996" y="513669"/>
            <a:ext cx="2416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Dataset Features</a:t>
            </a:r>
          </a:p>
          <a:p>
            <a:pPr algn="ctr"/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Description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3" name="Picture 12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187BC0D1-3C9D-3D94-6BFF-C7C76BD26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529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6F6DCE6C-E82F-FAEF-4D02-83080E2A26EE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Picture 4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B818DDE9-7CF0-97D3-7107-C80E68DAF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272788-147E-1E9F-7875-9161C15159E9}"/>
              </a:ext>
            </a:extLst>
          </p:cNvPr>
          <p:cNvSpPr txBox="1"/>
          <p:nvPr/>
        </p:nvSpPr>
        <p:spPr>
          <a:xfrm>
            <a:off x="188084" y="1469243"/>
            <a:ext cx="1368773" cy="3765973"/>
          </a:xfrm>
          <a:prstGeom prst="rect">
            <a:avLst/>
          </a:prstGeom>
          <a:noFill/>
        </p:spPr>
        <p:txBody>
          <a:bodyPr vert="wordArtVert" wrap="square" lIns="91440" tIns="45720" rIns="91440" bIns="45720" rtlCol="0" anchor="t">
            <a:spAutoFit/>
          </a:bodyPr>
          <a:lstStyle/>
          <a:p>
            <a:pPr algn="ctr"/>
            <a:r>
              <a:rPr lang="it-IT" sz="1600"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err="1"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sz="1600" b="1"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and </a:t>
            </a:r>
            <a:r>
              <a:rPr lang="it-IT" b="1"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Data Exploration</a:t>
            </a:r>
            <a:endParaRPr lang="it-IT" sz="1600" b="1">
              <a:latin typeface="Menlo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07FE29-1586-0E17-C56A-B2B216950B07}"/>
              </a:ext>
            </a:extLst>
          </p:cNvPr>
          <p:cNvSpPr txBox="1"/>
          <p:nvPr/>
        </p:nvSpPr>
        <p:spPr>
          <a:xfrm>
            <a:off x="1368642" y="513669"/>
            <a:ext cx="2945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Dataset Features</a:t>
            </a:r>
          </a:p>
          <a:p>
            <a:pPr algn="ctr"/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Description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0" name="Picture 9" descr="A table of information&#10;&#10;AI-generated content may be incorrect.">
            <a:extLst>
              <a:ext uri="{FF2B5EF4-FFF2-40B4-BE49-F238E27FC236}">
                <a16:creationId xmlns:a16="http://schemas.microsoft.com/office/drawing/2014/main" id="{9AA3D7EC-9638-F210-CEF2-746F965E0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141" y="253764"/>
            <a:ext cx="7446239" cy="6350472"/>
          </a:xfrm>
          <a:prstGeom prst="rect">
            <a:avLst/>
          </a:prstGeom>
        </p:spPr>
      </p:pic>
      <p:pic>
        <p:nvPicPr>
          <p:cNvPr id="13" name="Picture 12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507C6651-673C-E507-7B25-EE8F8A5A4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4BCAC05-DB2E-56E2-C4E9-D337C34D3387}"/>
              </a:ext>
            </a:extLst>
          </p:cNvPr>
          <p:cNvSpPr txBox="1"/>
          <p:nvPr/>
        </p:nvSpPr>
        <p:spPr>
          <a:xfrm>
            <a:off x="1445413" y="4147112"/>
            <a:ext cx="2757284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 dataset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composed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17 features, plus the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column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named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'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Benign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 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representing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class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85D48D-8966-E19D-F15D-9116B7EDB64F}"/>
              </a:ext>
            </a:extLst>
          </p:cNvPr>
          <p:cNvSpPr/>
          <p:nvPr/>
        </p:nvSpPr>
        <p:spPr>
          <a:xfrm>
            <a:off x="4390910" y="6153372"/>
            <a:ext cx="7294265" cy="363997"/>
          </a:xfrm>
          <a:prstGeom prst="rect">
            <a:avLst/>
          </a:prstGeom>
          <a:noFill/>
          <a:ln w="66675">
            <a:solidFill>
              <a:srgbClr val="0F4A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C08ED5D1-A99A-F8D1-B6FE-541E90F538B1}"/>
              </a:ext>
            </a:extLst>
          </p:cNvPr>
          <p:cNvCxnSpPr>
            <a:cxnSpLocks/>
            <a:stCxn id="3" idx="2"/>
          </p:cNvCxnSpPr>
          <p:nvPr/>
        </p:nvCxnSpPr>
        <p:spPr>
          <a:xfrm rot="16200000" flipH="1">
            <a:off x="3046966" y="5093752"/>
            <a:ext cx="1009589" cy="1455410"/>
          </a:xfrm>
          <a:prstGeom prst="bentConnector2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8532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FC546-E684-2792-1F52-C88CE0271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D84C9A4-CAC6-BD70-1F47-38AE82509E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22" b="9254"/>
          <a:stretch/>
        </p:blipFill>
        <p:spPr>
          <a:xfrm>
            <a:off x="5594940" y="307607"/>
            <a:ext cx="6297596" cy="620976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36285D1-C1B6-6A64-81CB-44C47F3865E8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Picture 8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84D75014-FD98-E51F-17D1-3CCBB99FF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08D747-C1E2-2AF6-08DE-955C5CDDCC00}"/>
              </a:ext>
            </a:extLst>
          </p:cNvPr>
          <p:cNvSpPr txBox="1"/>
          <p:nvPr/>
        </p:nvSpPr>
        <p:spPr>
          <a:xfrm>
            <a:off x="1368642" y="513669"/>
            <a:ext cx="4226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Dataset Features</a:t>
            </a:r>
          </a:p>
          <a:p>
            <a:pPr algn="ctr"/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Feature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Types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3" name="Picture 12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56C2DD2B-8491-7B0B-6EC4-6E81A8E6D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pic>
        <p:nvPicPr>
          <p:cNvPr id="2" name="Immagine 1" descr="Immagine che contiene Carattere, logo, Elementi grafici, test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ACDEC233-82C0-11F4-8852-FFB1E9B51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8217" y="1428369"/>
            <a:ext cx="1965198" cy="56311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7A90315B-9553-4B07-DA26-EF0453271EB4}"/>
              </a:ext>
            </a:extLst>
          </p:cNvPr>
          <p:cNvSpPr txBox="1"/>
          <p:nvPr/>
        </p:nvSpPr>
        <p:spPr>
          <a:xfrm>
            <a:off x="2082184" y="2044451"/>
            <a:ext cx="2797264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Almost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the features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except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for ‘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FileName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’ and ‘md5Hash’ are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from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further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analysis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based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on domain knowledge,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can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say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that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some of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them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are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really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others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are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</a:p>
          <a:p>
            <a:pPr algn="ctr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After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identifying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binary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converted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columns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into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‘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category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’ and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left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columns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original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int64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5D397C-B012-7404-B149-4B17D82D8A1D}"/>
              </a:ext>
            </a:extLst>
          </p:cNvPr>
          <p:cNvSpPr/>
          <p:nvPr/>
        </p:nvSpPr>
        <p:spPr>
          <a:xfrm>
            <a:off x="10450287" y="1788606"/>
            <a:ext cx="874206" cy="4771835"/>
          </a:xfrm>
          <a:prstGeom prst="rect">
            <a:avLst/>
          </a:prstGeom>
          <a:noFill/>
          <a:ln w="66675">
            <a:solidFill>
              <a:srgbClr val="0F4A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EDAA5060-CB29-5B3F-EF7C-D5300F6D6786}"/>
              </a:ext>
            </a:extLst>
          </p:cNvPr>
          <p:cNvCxnSpPr>
            <a:cxnSpLocks/>
            <a:stCxn id="14" idx="2"/>
            <a:endCxn id="4" idx="2"/>
          </p:cNvCxnSpPr>
          <p:nvPr/>
        </p:nvCxnSpPr>
        <p:spPr>
          <a:xfrm rot="5400000" flipH="1">
            <a:off x="7018988" y="2692040"/>
            <a:ext cx="330229" cy="7406574"/>
          </a:xfrm>
          <a:prstGeom prst="bentConnector3">
            <a:avLst>
              <a:gd name="adj1" fmla="val -69225"/>
            </a:avLst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5">
            <a:extLst>
              <a:ext uri="{FF2B5EF4-FFF2-40B4-BE49-F238E27FC236}">
                <a16:creationId xmlns:a16="http://schemas.microsoft.com/office/drawing/2014/main" id="{96A9EC62-096D-3F03-1D62-63F76CB8A5B6}"/>
              </a:ext>
            </a:extLst>
          </p:cNvPr>
          <p:cNvSpPr txBox="1"/>
          <p:nvPr/>
        </p:nvSpPr>
        <p:spPr>
          <a:xfrm>
            <a:off x="188084" y="1469243"/>
            <a:ext cx="1368773" cy="3765973"/>
          </a:xfrm>
          <a:prstGeom prst="rect">
            <a:avLst/>
          </a:prstGeom>
          <a:noFill/>
        </p:spPr>
        <p:txBody>
          <a:bodyPr vert="wordArtVert" wrap="square" lIns="91440" tIns="45720" rIns="91440" bIns="45720" rtlCol="0" anchor="t">
            <a:spAutoFit/>
          </a:bodyPr>
          <a:lstStyle/>
          <a:p>
            <a:pPr algn="ctr"/>
            <a:r>
              <a:rPr lang="it-IT" sz="1600"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err="1"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sz="1600" b="1"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and </a:t>
            </a:r>
            <a:r>
              <a:rPr lang="it-IT" b="1"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Data Exploration</a:t>
            </a:r>
            <a:endParaRPr lang="it-IT" sz="1600" b="1">
              <a:latin typeface="Menlo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740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0B453-F3F5-BC01-A099-2299E6C85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9DD899-6FE6-3AD4-5BB2-B1D3BAB6C225}"/>
              </a:ext>
            </a:extLst>
          </p:cNvPr>
          <p:cNvSpPr txBox="1"/>
          <p:nvPr/>
        </p:nvSpPr>
        <p:spPr>
          <a:xfrm>
            <a:off x="2118166" y="1474475"/>
            <a:ext cx="10260508" cy="53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50"/>
              </a:lnSpc>
              <a:buNone/>
            </a:pPr>
            <a:r>
              <a:rPr lang="en-GB" sz="1400" b="0">
                <a:solidFill>
                  <a:srgbClr val="0F4A7C"/>
                </a:solidFill>
                <a:effectLst/>
                <a:latin typeface="Menlo" panose="020B0609030804020204" pitchFamily="49" charset="0"/>
              </a:rPr>
              <a:t>Categorical Features</a:t>
            </a:r>
          </a:p>
          <a:p>
            <a:pPr>
              <a:lnSpc>
                <a:spcPts val="2250"/>
              </a:lnSpc>
              <a:buNone/>
            </a:pPr>
            <a:r>
              <a:rPr lang="en-GB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Machine: CPU for which the file was designed (it has 6 unique values).</a:t>
            </a:r>
          </a:p>
          <a:p>
            <a:pPr>
              <a:lnSpc>
                <a:spcPts val="2250"/>
              </a:lnSpc>
              <a:buNone/>
            </a:pPr>
            <a:r>
              <a:rPr lang="en-GB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MajorImageVersion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main version of the software.</a:t>
            </a:r>
          </a:p>
          <a:p>
            <a:pPr>
              <a:lnSpc>
                <a:spcPts val="2250"/>
              </a:lnSpc>
              <a:buNone/>
            </a:pPr>
            <a:r>
              <a:rPr lang="en-GB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MajorOSVersion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main version number of the required operating system.</a:t>
            </a:r>
          </a:p>
          <a:p>
            <a:pPr>
              <a:lnSpc>
                <a:spcPts val="2250"/>
              </a:lnSpc>
              <a:buNone/>
            </a:pPr>
            <a:r>
              <a:rPr lang="en-GB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MajorLinkerVersion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main version number of the linker that created the file.</a:t>
            </a:r>
          </a:p>
          <a:p>
            <a:pPr>
              <a:lnSpc>
                <a:spcPts val="2250"/>
              </a:lnSpc>
              <a:buNone/>
            </a:pPr>
            <a:r>
              <a:rPr lang="en-GB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MinorLinkerVersion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secondary version number of the linker that created the file.</a:t>
            </a:r>
          </a:p>
          <a:p>
            <a:pPr>
              <a:lnSpc>
                <a:spcPts val="2250"/>
              </a:lnSpc>
              <a:buNone/>
            </a:pPr>
            <a:r>
              <a:rPr lang="en-GB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DllCharacteristics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under which circumstances to initialize the DLL.</a:t>
            </a:r>
          </a:p>
          <a:p>
            <a:pPr>
              <a:lnSpc>
                <a:spcPts val="2250"/>
              </a:lnSpc>
            </a:pPr>
            <a:r>
              <a:rPr lang="en-GB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NumberOfSections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number of sections the PE file should contain.</a:t>
            </a:r>
            <a:endParaRPr lang="en-GB" sz="14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ts val="2250"/>
              </a:lnSpc>
            </a:pPr>
            <a:endParaRPr lang="en-GB" sz="14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250"/>
              </a:lnSpc>
            </a:pPr>
            <a:r>
              <a:rPr lang="en-GB" sz="1400" b="0">
                <a:solidFill>
                  <a:srgbClr val="0F4A7C"/>
                </a:solidFill>
                <a:effectLst/>
                <a:latin typeface="Menlo" panose="020B0609030804020204" pitchFamily="49" charset="0"/>
              </a:rPr>
              <a:t>Numerical Features</a:t>
            </a:r>
          </a:p>
          <a:p>
            <a:pPr>
              <a:lnSpc>
                <a:spcPts val="2250"/>
              </a:lnSpc>
              <a:buNone/>
            </a:pPr>
            <a:r>
              <a:rPr lang="en-GB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DebugSize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size of the debug information.</a:t>
            </a:r>
          </a:p>
          <a:p>
            <a:pPr>
              <a:lnSpc>
                <a:spcPts val="2250"/>
              </a:lnSpc>
              <a:buNone/>
            </a:pPr>
            <a:r>
              <a:rPr lang="en-GB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DebugRVA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Relative Virtual Address (RVA) of the debug information.</a:t>
            </a:r>
          </a:p>
          <a:p>
            <a:pPr>
              <a:lnSpc>
                <a:spcPts val="2250"/>
              </a:lnSpc>
              <a:buNone/>
            </a:pPr>
            <a:r>
              <a:rPr lang="en-GB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ExportRVA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RVA of the export table.</a:t>
            </a:r>
          </a:p>
          <a:p>
            <a:pPr>
              <a:lnSpc>
                <a:spcPts val="2250"/>
              </a:lnSpc>
              <a:buNone/>
            </a:pPr>
            <a:r>
              <a:rPr lang="en-GB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ExportSize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size of the export table.</a:t>
            </a:r>
          </a:p>
          <a:p>
            <a:pPr>
              <a:lnSpc>
                <a:spcPts val="2250"/>
              </a:lnSpc>
              <a:buNone/>
            </a:pPr>
            <a:r>
              <a:rPr lang="en-GB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IatVRA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RVA of the Import Address Table (IAT).</a:t>
            </a:r>
          </a:p>
          <a:p>
            <a:pPr>
              <a:lnSpc>
                <a:spcPts val="2250"/>
              </a:lnSpc>
              <a:buNone/>
            </a:pPr>
            <a:r>
              <a:rPr lang="en-GB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SizeOfStackReserve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amount of memory to reserve for the initial thread stack.</a:t>
            </a:r>
          </a:p>
          <a:p>
            <a:pPr>
              <a:lnSpc>
                <a:spcPts val="2250"/>
              </a:lnSpc>
            </a:pPr>
            <a:r>
              <a:rPr lang="en-GB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ResourceSize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size of the resources.</a:t>
            </a:r>
          </a:p>
          <a:p>
            <a:endParaRPr lang="it-IT" sz="1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5179872-8ACE-B317-D364-D757756AE9D0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Picture 8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74AD467A-E73D-EFDD-4C75-54A99DDCF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9A7D46-F4C3-550A-0564-165FDB6A799A}"/>
              </a:ext>
            </a:extLst>
          </p:cNvPr>
          <p:cNvSpPr txBox="1"/>
          <p:nvPr/>
        </p:nvSpPr>
        <p:spPr>
          <a:xfrm>
            <a:off x="188084" y="1469243"/>
            <a:ext cx="1368708" cy="376597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Exploration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A1770D-90A9-4B0F-0EC0-EE45A9A441B2}"/>
              </a:ext>
            </a:extLst>
          </p:cNvPr>
          <p:cNvSpPr txBox="1"/>
          <p:nvPr/>
        </p:nvSpPr>
        <p:spPr>
          <a:xfrm>
            <a:off x="1368642" y="513669"/>
            <a:ext cx="1082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Dataset Features</a:t>
            </a:r>
          </a:p>
          <a:p>
            <a:pPr algn="ctr"/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Numerical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</a:t>
            </a:r>
          </a:p>
        </p:txBody>
      </p:sp>
      <p:pic>
        <p:nvPicPr>
          <p:cNvPr id="12" name="Picture 1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27111A65-D9D8-F0A9-6E6B-0B93203D1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0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715EC-8C4C-F132-EE8D-12B7086B3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B02424D-2E19-CDA7-B20A-63BCC7B886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7241"/>
          <a:stretch/>
        </p:blipFill>
        <p:spPr>
          <a:xfrm>
            <a:off x="3828695" y="593944"/>
            <a:ext cx="2546157" cy="5670112"/>
          </a:xfrm>
          <a:prstGeom prst="rect">
            <a:avLst/>
          </a:prstGeom>
        </p:spPr>
      </p:pic>
      <p:pic>
        <p:nvPicPr>
          <p:cNvPr id="11" name="Picture 10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3E431197-23D3-84F9-555D-D7F53FAF50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18"/>
          <a:stretch/>
        </p:blipFill>
        <p:spPr>
          <a:xfrm>
            <a:off x="7222603" y="593944"/>
            <a:ext cx="3710283" cy="15367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4E599E0-D2BF-8DAE-765B-16A18E422DD0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Picture 12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3D92DD80-4C57-DD80-7453-01889F591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4F174C-197C-40D2-FB80-456045BAF5C6}"/>
              </a:ext>
            </a:extLst>
          </p:cNvPr>
          <p:cNvSpPr txBox="1"/>
          <p:nvPr/>
        </p:nvSpPr>
        <p:spPr>
          <a:xfrm>
            <a:off x="188084" y="1469243"/>
            <a:ext cx="1368708" cy="376597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Exploration</a:t>
            </a:r>
            <a:endParaRPr lang="it-IT" sz="1600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DD7D46-1C32-09E9-77F9-3F7D87AB0B59}"/>
              </a:ext>
            </a:extLst>
          </p:cNvPr>
          <p:cNvSpPr txBox="1"/>
          <p:nvPr/>
        </p:nvSpPr>
        <p:spPr>
          <a:xfrm>
            <a:off x="1368642" y="372332"/>
            <a:ext cx="2460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Dataset Features</a:t>
            </a:r>
          </a:p>
          <a:p>
            <a:pPr algn="ctr"/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Null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Unique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Values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6" name="Picture 15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D5ED9602-4A87-E6A2-DC70-5F1897FB0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07B86BA-79A9-B576-2BC7-19908ED94431}"/>
              </a:ext>
            </a:extLst>
          </p:cNvPr>
          <p:cNvSpPr txBox="1"/>
          <p:nvPr/>
        </p:nvSpPr>
        <p:spPr>
          <a:xfrm>
            <a:off x="8768003" y="2973661"/>
            <a:ext cx="32796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Unique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values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for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each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instance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so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they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do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provide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useful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information for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classification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problem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FD32DFB-B0EA-BE76-3718-C155F83A96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2487" y="5235216"/>
            <a:ext cx="5672799" cy="4064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1C9B991-2F56-4FA4-1D97-FB03746D9126}"/>
              </a:ext>
            </a:extLst>
          </p:cNvPr>
          <p:cNvSpPr/>
          <p:nvPr/>
        </p:nvSpPr>
        <p:spPr>
          <a:xfrm>
            <a:off x="9970724" y="1449147"/>
            <a:ext cx="874206" cy="681497"/>
          </a:xfrm>
          <a:prstGeom prst="rect">
            <a:avLst/>
          </a:prstGeom>
          <a:noFill/>
          <a:ln w="66675">
            <a:solidFill>
              <a:srgbClr val="0F4A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920489B-222A-D4F2-83F7-7F7A36827F1B}"/>
              </a:ext>
            </a:extLst>
          </p:cNvPr>
          <p:cNvCxnSpPr>
            <a:cxnSpLocks/>
          </p:cNvCxnSpPr>
          <p:nvPr/>
        </p:nvCxnSpPr>
        <p:spPr>
          <a:xfrm>
            <a:off x="10395909" y="2270472"/>
            <a:ext cx="0" cy="613406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9792B23A-499D-79A9-D003-0CFB06D071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4412" y="3186963"/>
            <a:ext cx="773723" cy="773723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53028B1-45B5-3E3B-E444-2B8AF263BBB9}"/>
              </a:ext>
            </a:extLst>
          </p:cNvPr>
          <p:cNvCxnSpPr>
            <a:cxnSpLocks/>
          </p:cNvCxnSpPr>
          <p:nvPr/>
        </p:nvCxnSpPr>
        <p:spPr>
          <a:xfrm>
            <a:off x="9213289" y="4297100"/>
            <a:ext cx="0" cy="837608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blue eraser on a black background&#10;&#10;AI-generated content may be incorrect.">
            <a:extLst>
              <a:ext uri="{FF2B5EF4-FFF2-40B4-BE49-F238E27FC236}">
                <a16:creationId xmlns:a16="http://schemas.microsoft.com/office/drawing/2014/main" id="{399B49FC-D3C1-93BC-03A1-79DCEFB807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7824" y="4914530"/>
            <a:ext cx="360903" cy="360903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FA84B31-A74E-071E-C793-FEC8BF00EB7C}"/>
              </a:ext>
            </a:extLst>
          </p:cNvPr>
          <p:cNvSpPr txBox="1"/>
          <p:nvPr/>
        </p:nvSpPr>
        <p:spPr>
          <a:xfrm>
            <a:off x="1549877" y="2270472"/>
            <a:ext cx="2097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missing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data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C2A613F-82A8-0B3F-E811-61CBC60F2784}"/>
              </a:ext>
            </a:extLst>
          </p:cNvPr>
          <p:cNvSpPr/>
          <p:nvPr/>
        </p:nvSpPr>
        <p:spPr>
          <a:xfrm>
            <a:off x="6081932" y="1333040"/>
            <a:ext cx="253868" cy="4561323"/>
          </a:xfrm>
          <a:prstGeom prst="rect">
            <a:avLst/>
          </a:prstGeom>
          <a:noFill/>
          <a:ln w="66675">
            <a:solidFill>
              <a:srgbClr val="0F4A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4D7A05CD-D0E3-CA64-079C-03D941139DD1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98670" y="1317138"/>
            <a:ext cx="3347992" cy="908178"/>
          </a:xfrm>
          <a:prstGeom prst="bentConnector2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C1B3C8D-DB62-AC16-EC31-42DAB4671885}"/>
              </a:ext>
            </a:extLst>
          </p:cNvPr>
          <p:cNvSpPr txBox="1"/>
          <p:nvPr/>
        </p:nvSpPr>
        <p:spPr>
          <a:xfrm>
            <a:off x="1404364" y="3553832"/>
            <a:ext cx="23927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No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need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 to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manage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them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 in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preprocessing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phase</a:t>
            </a:r>
            <a:endParaRPr lang="it-IT" sz="140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4A0B765-6938-8778-0054-BA4B3BD3C35E}"/>
              </a:ext>
            </a:extLst>
          </p:cNvPr>
          <p:cNvCxnSpPr>
            <a:cxnSpLocks/>
          </p:cNvCxnSpPr>
          <p:nvPr/>
        </p:nvCxnSpPr>
        <p:spPr>
          <a:xfrm>
            <a:off x="2598667" y="2662625"/>
            <a:ext cx="0" cy="837608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17" descr="A blue thumb up symbol&#10;&#10;AI-generated content may be incorrect.">
            <a:extLst>
              <a:ext uri="{FF2B5EF4-FFF2-40B4-BE49-F238E27FC236}">
                <a16:creationId xmlns:a16="http://schemas.microsoft.com/office/drawing/2014/main" id="{42A6CFE1-F930-86F8-16B5-0125234123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5220" y="2731159"/>
            <a:ext cx="485004" cy="48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41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1550</TotalTime>
  <Words>2468</Words>
  <Application>Microsoft Macintosh PowerPoint</Application>
  <PresentationFormat>Widescreen</PresentationFormat>
  <Paragraphs>310</Paragraphs>
  <Slides>47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Aptos</vt:lpstr>
      <vt:lpstr>Aptos Display</vt:lpstr>
      <vt:lpstr>Arial</vt:lpstr>
      <vt:lpstr>Menlo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Matteo Giannini</dc:creator>
  <cp:lastModifiedBy>Matteo Giannini</cp:lastModifiedBy>
  <cp:revision>3</cp:revision>
  <dcterms:created xsi:type="dcterms:W3CDTF">2025-04-07T08:46:13Z</dcterms:created>
  <dcterms:modified xsi:type="dcterms:W3CDTF">2025-04-14T16:03:53Z</dcterms:modified>
</cp:coreProperties>
</file>